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4" r:id="rId5"/>
    <p:sldId id="275" r:id="rId6"/>
    <p:sldId id="269" r:id="rId7"/>
    <p:sldId id="270" r:id="rId8"/>
    <p:sldId id="271" r:id="rId9"/>
    <p:sldId id="272" r:id="rId10"/>
    <p:sldId id="261" r:id="rId11"/>
    <p:sldId id="262" r:id="rId12"/>
    <p:sldId id="263" r:id="rId13"/>
    <p:sldId id="267" r:id="rId14"/>
    <p:sldId id="276" r:id="rId15"/>
    <p:sldId id="290" r:id="rId16"/>
    <p:sldId id="287" r:id="rId17"/>
    <p:sldId id="278" r:id="rId18"/>
    <p:sldId id="277" r:id="rId19"/>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9"/>
    <a:srgbClr val="FF993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107" d="100"/>
          <a:sy n="107"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DF4B1D-A03B-4E1B-8B9B-C0609FBF8BF9}" type="datetimeFigureOut">
              <a:rPr lang="fr-CA" smtClean="0"/>
              <a:t>2024-11-29</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DDE749-28CD-45F7-B141-55F5B4B47582}" type="slidenum">
              <a:rPr lang="fr-CA" smtClean="0"/>
              <a:t>‹N°›</a:t>
            </a:fld>
            <a:endParaRPr lang="fr-CA"/>
          </a:p>
        </p:txBody>
      </p:sp>
    </p:spTree>
    <p:extLst>
      <p:ext uri="{BB962C8B-B14F-4D97-AF65-F5344CB8AC3E}">
        <p14:creationId xmlns:p14="http://schemas.microsoft.com/office/powerpoint/2010/main" val="421261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-Préciser qu’avec cette nouvelle façon de faire « l’utilisation d’un </a:t>
            </a:r>
            <a:r>
              <a:rPr lang="fr-CA" dirty="0" err="1"/>
              <a:t>ppt</a:t>
            </a:r>
            <a:r>
              <a:rPr lang="fr-CA" dirty="0"/>
              <a:t> » », les PV seront allégés. Le lien de cette présentation sera disponible et seuls les commentaires et suggestions seront colligés.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a:t>
            </a:fld>
            <a:endParaRPr lang="fr-CA"/>
          </a:p>
        </p:txBody>
      </p:sp>
    </p:spTree>
    <p:extLst>
      <p:ext uri="{BB962C8B-B14F-4D97-AF65-F5344CB8AC3E}">
        <p14:creationId xmlns:p14="http://schemas.microsoft.com/office/powerpoint/2010/main" val="336968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10</a:t>
            </a:fld>
            <a:endParaRPr lang="fr-CA"/>
          </a:p>
        </p:txBody>
      </p:sp>
    </p:spTree>
    <p:extLst>
      <p:ext uri="{BB962C8B-B14F-4D97-AF65-F5344CB8AC3E}">
        <p14:creationId xmlns:p14="http://schemas.microsoft.com/office/powerpoint/2010/main" val="301041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11</a:t>
            </a:fld>
            <a:endParaRPr lang="fr-CA"/>
          </a:p>
        </p:txBody>
      </p:sp>
    </p:spTree>
    <p:extLst>
      <p:ext uri="{BB962C8B-B14F-4D97-AF65-F5344CB8AC3E}">
        <p14:creationId xmlns:p14="http://schemas.microsoft.com/office/powerpoint/2010/main" val="34316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Suite aux discussions concernant les attentes des personnes prenant part à des comités, nous pensons qu’il serait bien de vous faire signer une charte des bonnes pratiques. Vous </a:t>
            </a:r>
            <a:r>
              <a:rPr lang="fr-CA" dirty="0" err="1"/>
              <a:t>l,avez</a:t>
            </a:r>
            <a:r>
              <a:rPr lang="fr-CA" dirty="0"/>
              <a:t> reçu lors de l’envoie du lien des documents afférents, mais nous sommes ici pour en parler.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12</a:t>
            </a:fld>
            <a:endParaRPr lang="fr-CA"/>
          </a:p>
        </p:txBody>
      </p:sp>
    </p:spTree>
    <p:extLst>
      <p:ext uri="{BB962C8B-B14F-4D97-AF65-F5344CB8AC3E}">
        <p14:creationId xmlns:p14="http://schemas.microsoft.com/office/powerpoint/2010/main" val="428058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CA" dirty="0"/>
            </a:br>
            <a:r>
              <a:rPr lang="fr-CA" dirty="0"/>
              <a:t>- Vendredi dernier nous avons rencontrer le RIISQ et la </a:t>
            </a:r>
            <a:r>
              <a:rPr lang="fr-CA" b="1" dirty="0"/>
              <a:t>Chaire de recherche</a:t>
            </a:r>
            <a:r>
              <a:rPr lang="fr-CA" dirty="0"/>
              <a:t> municipale pour les villes durables, afin de proposé à la mi-février une webinaire : « Comment les scientifiques peuvent assister les municipalités dans les prises de décisions » … </a:t>
            </a:r>
            <a:br>
              <a:rPr lang="fr-CA" dirty="0"/>
            </a:br>
            <a:r>
              <a:rPr lang="fr-CA" dirty="0"/>
              <a:t>-Nous avons été approché par le cœur des sciences pour coorganiser une conférence sensorielle à Montréal à la mi-février… </a:t>
            </a:r>
            <a:r>
              <a:rPr lang="fr-CA" dirty="0" err="1"/>
              <a:t>pres</a:t>
            </a:r>
            <a:r>
              <a:rPr lang="fr-CA" dirty="0"/>
              <a:t> de 200 personnes seront attendue pour découvrir les algues du Saint-Laurent et les producteurs. Geneviève est en train d’attacher les personnes intervenantes (une personne scientifique, </a:t>
            </a:r>
            <a:r>
              <a:rPr lang="fr-CA" dirty="0" err="1"/>
              <a:t>un.e</a:t>
            </a:r>
            <a:r>
              <a:rPr lang="fr-CA" dirty="0"/>
              <a:t> </a:t>
            </a:r>
            <a:r>
              <a:rPr lang="fr-CA" dirty="0" err="1"/>
              <a:t>chef.fe</a:t>
            </a:r>
            <a:r>
              <a:rPr lang="fr-CA" dirty="0"/>
              <a:t> culinaire et les producteurs de l’aliment sélectionné).</a:t>
            </a:r>
          </a:p>
          <a:p>
            <a:r>
              <a:rPr lang="fr-CA" dirty="0"/>
              <a:t>- L’équipe du RQM développe le programme Au-delà de l’Odyssée. Ce programme nous permettra de faire un </a:t>
            </a:r>
            <a:r>
              <a:rPr lang="fr-CA" dirty="0" err="1"/>
              <a:t>échancier</a:t>
            </a:r>
            <a:r>
              <a:rPr lang="fr-CA" dirty="0"/>
              <a:t> et de développer différents outils (dont une série de webinaire PLAINE) pour mobiliser les connaissances auprès des milieux utilisateurs. </a:t>
            </a:r>
            <a:br>
              <a:rPr lang="fr-CA" dirty="0"/>
            </a:br>
            <a:r>
              <a:rPr lang="fr-CA" dirty="0"/>
              <a:t>- Considérant les 91 projets de recherche et 12 missions concertées collaboratifs financés par le RQM qui doivent être valoriser : Est-ce FONCER c’est stratégique pour le RQM ? </a:t>
            </a:r>
          </a:p>
          <a:p>
            <a:r>
              <a:rPr lang="fr-CA" dirty="0"/>
              <a:t>- L’équipe poursuit le suivi des projets de la semaine Savoir Affaire maritime… L’embargo sur l’exclusivité des licences est levé alors laisser aller votre fibre entrepreneuriale ou diffusé l’information disponible sur le site web du RQM. </a:t>
            </a:r>
            <a:br>
              <a:rPr lang="fr-CA" dirty="0"/>
            </a:br>
            <a:br>
              <a:rPr lang="fr-CA" dirty="0"/>
            </a:br>
            <a:r>
              <a:rPr lang="fr-CA" dirty="0"/>
              <a:t>-</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13</a:t>
            </a:fld>
            <a:endParaRPr lang="fr-CA"/>
          </a:p>
        </p:txBody>
      </p:sp>
    </p:spTree>
    <p:extLst>
      <p:ext uri="{BB962C8B-B14F-4D97-AF65-F5344CB8AC3E}">
        <p14:creationId xmlns:p14="http://schemas.microsoft.com/office/powerpoint/2010/main" val="216516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Panel: 4 jeunes de la relève en océanographie (Arturo et Élise (UQAR), Jean-Christophe IMAR, Charlotte, UQAC) qui ont eu la chance de parler de leur cursus et de leurs projets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14</a:t>
            </a:fld>
            <a:endParaRPr lang="fr-CA"/>
          </a:p>
        </p:txBody>
      </p:sp>
    </p:spTree>
    <p:extLst>
      <p:ext uri="{BB962C8B-B14F-4D97-AF65-F5344CB8AC3E}">
        <p14:creationId xmlns:p14="http://schemas.microsoft.com/office/powerpoint/2010/main" val="184434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15</a:t>
            </a:fld>
            <a:endParaRPr lang="fr-CA"/>
          </a:p>
        </p:txBody>
      </p:sp>
    </p:spTree>
    <p:extLst>
      <p:ext uri="{BB962C8B-B14F-4D97-AF65-F5344CB8AC3E}">
        <p14:creationId xmlns:p14="http://schemas.microsoft.com/office/powerpoint/2010/main" val="120001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16</a:t>
            </a:fld>
            <a:endParaRPr lang="fr-CA"/>
          </a:p>
        </p:txBody>
      </p:sp>
    </p:spTree>
    <p:extLst>
      <p:ext uri="{BB962C8B-B14F-4D97-AF65-F5344CB8AC3E}">
        <p14:creationId xmlns:p14="http://schemas.microsoft.com/office/powerpoint/2010/main" val="396049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17</a:t>
            </a:fld>
            <a:endParaRPr lang="fr-CA"/>
          </a:p>
        </p:txBody>
      </p:sp>
    </p:spTree>
    <p:extLst>
      <p:ext uri="{BB962C8B-B14F-4D97-AF65-F5344CB8AC3E}">
        <p14:creationId xmlns:p14="http://schemas.microsoft.com/office/powerpoint/2010/main" val="239374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18</a:t>
            </a:fld>
            <a:endParaRPr lang="fr-CA"/>
          </a:p>
        </p:txBody>
      </p:sp>
    </p:spTree>
    <p:extLst>
      <p:ext uri="{BB962C8B-B14F-4D97-AF65-F5344CB8AC3E}">
        <p14:creationId xmlns:p14="http://schemas.microsoft.com/office/powerpoint/2010/main" val="120951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-Lors du report du dernier communauté de direction je vous ai fais parvenir l’infolettre du RQM vous avez pu voir que les projets de PLAINE ont été annoncés.  </a:t>
            </a:r>
            <a:br>
              <a:rPr lang="fr-CA" dirty="0"/>
            </a:br>
            <a:r>
              <a:rPr lang="fr-CA" dirty="0"/>
              <a:t>-On a ajuster le bilan des 3 premières années de PLAINE suite au commentaire de Mathieu. </a:t>
            </a:r>
            <a:br>
              <a:rPr lang="fr-CA" dirty="0"/>
            </a:br>
            <a:r>
              <a:rPr lang="fr-CA" dirty="0"/>
              <a:t>-Suite au départ de Marina, Vicky et Lyne se sont mobilisées pour relancer la communauté de pratique sur le Transport maritime. Il y aura justement une rencontre vendredi prochain pour formé le Comité d’orientation. (CO)</a:t>
            </a:r>
            <a:br>
              <a:rPr lang="fr-CA" dirty="0"/>
            </a:br>
            <a:r>
              <a:rPr lang="fr-CA" dirty="0"/>
              <a:t>-Aussi, l’équipe fera parvenir une « charte des bonnes pratiques » aux CO des </a:t>
            </a:r>
            <a:r>
              <a:rPr lang="fr-CA" dirty="0" err="1"/>
              <a:t>CdP</a:t>
            </a:r>
            <a:r>
              <a:rPr lang="fr-CA" dirty="0"/>
              <a:t> afin de les inciter à faire de même…Pour notre part nous allons en reparler au point 9. </a:t>
            </a:r>
            <a:br>
              <a:rPr lang="fr-CA" dirty="0"/>
            </a:br>
            <a:r>
              <a:rPr lang="fr-CA" dirty="0"/>
              <a:t>-Lors de dernier CD j’ai mentionné que j’allais vous partager la carte interactive… Alors je propose de vous la présenter brièvement.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2</a:t>
            </a:fld>
            <a:endParaRPr lang="fr-CA"/>
          </a:p>
        </p:txBody>
      </p:sp>
    </p:spTree>
    <p:extLst>
      <p:ext uri="{BB962C8B-B14F-4D97-AF65-F5344CB8AC3E}">
        <p14:creationId xmlns:p14="http://schemas.microsoft.com/office/powerpoint/2010/main" val="92034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Suite à une suggestion de l’équipe et une demande (qui date de l’année dernière) voici finalement la cartographie de l’écosystème de la recherche et de l’innovation du Québec proposée l’équipe administrative du RQM. Il reste quelque éléments minime à ajuster mais tout les propositions sont les bienvenues! Vous pouvez accéder à la dernière version en cliquant sur le lien du site web!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3</a:t>
            </a:fld>
            <a:endParaRPr lang="fr-CA"/>
          </a:p>
        </p:txBody>
      </p:sp>
    </p:spTree>
    <p:extLst>
      <p:ext uri="{BB962C8B-B14F-4D97-AF65-F5344CB8AC3E}">
        <p14:creationId xmlns:p14="http://schemas.microsoft.com/office/powerpoint/2010/main" val="339784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854BFBE3-B8C2-4BFC-8CCE-8E6B1253620F}"/>
              </a:ext>
            </a:extLst>
          </p:cNvPr>
          <p:cNvSpPr>
            <a:spLocks noGrp="1"/>
          </p:cNvSpPr>
          <p:nvPr>
            <p:ph type="body" idx="1"/>
          </p:nvPr>
        </p:nvSpPr>
        <p:spPr/>
        <p:txBody>
          <a:bodyPr/>
          <a:lstStyle/>
          <a:p>
            <a:r>
              <a:rPr lang="fr-CA" dirty="0"/>
              <a:t>- Maintenant j’aimerais vous présenter quelques activités phares du RQM qui ont été réalisées cet automne. </a:t>
            </a:r>
            <a:br>
              <a:rPr lang="fr-CA" dirty="0"/>
            </a:br>
            <a:r>
              <a:rPr lang="fr-CA" dirty="0"/>
              <a:t>-Pour une petite mise en contexte le Québec (est la seule région membre de la CRPM) de notre côté de l’Atlantique. Cette initiative est a pour but d’encourager la collaboration entre les régions membres. Je vais inviter Geneviève à fournir plus d’informations sur le lien du Québec avec la CRPM.</a:t>
            </a:r>
            <a:br>
              <a:rPr lang="fr-CA" dirty="0"/>
            </a:br>
            <a:r>
              <a:rPr lang="fr-CA" dirty="0"/>
              <a:t>-Mais brièvement le RQM s’est joint à la TMQ et le gouvernement du Québec pour l’organisation de la mission qui a permis à plus de 24 personnes d’Europe (dans le monde de l’économie bleue) de rencontrer plus de 30 organisations/personnes du Québec. Ce fut une belle réussite ! Geneviève si tu veux ajouter des éléments, merci !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5</a:t>
            </a:fld>
            <a:endParaRPr lang="fr-CA"/>
          </a:p>
        </p:txBody>
      </p:sp>
    </p:spTree>
    <p:extLst>
      <p:ext uri="{BB962C8B-B14F-4D97-AF65-F5344CB8AC3E}">
        <p14:creationId xmlns:p14="http://schemas.microsoft.com/office/powerpoint/2010/main" val="39490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C7336032-352C-4FB7-A875-2DEDAC0CA1E2}"/>
              </a:ext>
            </a:extLst>
          </p:cNvPr>
          <p:cNvSpPr>
            <a:spLocks noGrp="1"/>
          </p:cNvSpPr>
          <p:nvPr>
            <p:ph type="body" idx="1"/>
          </p:nvPr>
        </p:nvSpPr>
        <p:spPr/>
        <p:txBody>
          <a:bodyPr/>
          <a:lstStyle/>
          <a:p>
            <a:r>
              <a:rPr lang="fr-CA" dirty="0"/>
              <a:t>Le programme du RQM lancé en 2023… 10 000$/année pendant 3 ans. </a:t>
            </a:r>
            <a:br>
              <a:rPr lang="fr-CA" dirty="0"/>
            </a:br>
            <a:r>
              <a:rPr lang="fr-CA" dirty="0"/>
              <a:t>Trois </a:t>
            </a:r>
            <a:r>
              <a:rPr lang="fr-CA" dirty="0" err="1"/>
              <a:t>CdP</a:t>
            </a:r>
            <a:r>
              <a:rPr lang="fr-CA" dirty="0"/>
              <a:t> créées (suite à la première année je vais vous présenter les premières retombées… elle n’ont pas toutes le même rythme de croisière mais ca avance bien (et de mieux en mieux je dirais).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Celle là tu la connais : le CO s’est déjà réuni au moins 6 fois dont une fois en présentiel à Rivière du loup en mai dernier. Et nous sommes en train d’organiser le premier congrès du RQAGZC.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7</a:t>
            </a:fld>
            <a:endParaRPr lang="fr-CA"/>
          </a:p>
        </p:txBody>
      </p:sp>
    </p:spTree>
    <p:extLst>
      <p:ext uri="{BB962C8B-B14F-4D97-AF65-F5344CB8AC3E}">
        <p14:creationId xmlns:p14="http://schemas.microsoft.com/office/powerpoint/2010/main" val="148333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atelier hybride à eu lieu cet automne sur le Transport maritime et un suivra bientôt lié au bioalimentaire surtout.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8</a:t>
            </a:fld>
            <a:endParaRPr lang="fr-CA"/>
          </a:p>
        </p:txBody>
      </p:sp>
    </p:spTree>
    <p:extLst>
      <p:ext uri="{BB962C8B-B14F-4D97-AF65-F5344CB8AC3E}">
        <p14:creationId xmlns:p14="http://schemas.microsoft.com/office/powerpoint/2010/main" val="227337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Cette dernière est probablement la </a:t>
            </a:r>
            <a:r>
              <a:rPr lang="fr-CA" dirty="0" err="1"/>
              <a:t>CdP</a:t>
            </a:r>
            <a:r>
              <a:rPr lang="fr-CA" dirty="0"/>
              <a:t> qui a eu la vitesse de croisière la plus lente, mais elle compte un atelier à son actif et elle travaille à augmenter le CO actuellement. On sens un enthousiasme de la communauté il faut juste mettre les choses en branle. Une nouvelle coordonnatrice a récemment été recrutée. </a:t>
            </a:r>
          </a:p>
        </p:txBody>
      </p:sp>
      <p:sp>
        <p:nvSpPr>
          <p:cNvPr id="4" name="Espace réservé du numéro de diapositive 3"/>
          <p:cNvSpPr>
            <a:spLocks noGrp="1"/>
          </p:cNvSpPr>
          <p:nvPr>
            <p:ph type="sldNum" sz="quarter" idx="5"/>
          </p:nvPr>
        </p:nvSpPr>
        <p:spPr/>
        <p:txBody>
          <a:bodyPr/>
          <a:lstStyle/>
          <a:p>
            <a:fld id="{2EDDE749-28CD-45F7-B141-55F5B4B47582}" type="slidenum">
              <a:rPr lang="fr-CA" smtClean="0"/>
              <a:t>9</a:t>
            </a:fld>
            <a:endParaRPr lang="fr-CA"/>
          </a:p>
        </p:txBody>
      </p:sp>
    </p:spTree>
    <p:extLst>
      <p:ext uri="{BB962C8B-B14F-4D97-AF65-F5344CB8AC3E}">
        <p14:creationId xmlns:p14="http://schemas.microsoft.com/office/powerpoint/2010/main" val="88827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86CFF-DEED-13C1-1D2D-16B2F483B6A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4180C163-9226-4275-A968-AC584593B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30ED82F3-00E9-82CA-6F25-6217DF32519C}"/>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5" name="Espace réservé du pied de page 4">
            <a:extLst>
              <a:ext uri="{FF2B5EF4-FFF2-40B4-BE49-F238E27FC236}">
                <a16:creationId xmlns:a16="http://schemas.microsoft.com/office/drawing/2014/main" id="{142F7095-446B-9A20-EEC5-226EAC1210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60BBC09-E468-5ED5-BE8F-5684AF760465}"/>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392945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65080-4D0F-E521-FB68-11C042295F31}"/>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08A7F39-1A24-A42E-95FB-429922E3CA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9573F90-A97A-AB15-6A9E-B6BC0800A50C}"/>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5" name="Espace réservé du pied de page 4">
            <a:extLst>
              <a:ext uri="{FF2B5EF4-FFF2-40B4-BE49-F238E27FC236}">
                <a16:creationId xmlns:a16="http://schemas.microsoft.com/office/drawing/2014/main" id="{67EBA452-222D-D410-C00B-CBA74080835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C84AF10-3FEB-FB69-CDF7-35BC6B18A6D0}"/>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19407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AAEB219-EDC6-E8E5-F885-B77BDA5FB6D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91DB4FD-3F59-1406-3B53-A2B6D9FFDC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0AAA0E5-FBF2-1216-C542-BF02C1321075}"/>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5" name="Espace réservé du pied de page 4">
            <a:extLst>
              <a:ext uri="{FF2B5EF4-FFF2-40B4-BE49-F238E27FC236}">
                <a16:creationId xmlns:a16="http://schemas.microsoft.com/office/drawing/2014/main" id="{CD8428C5-61F0-971B-4347-AAE1BF569DB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268FA5-4CDB-39FE-0773-D9E8363DAD43}"/>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241041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562C1-67BC-6B7F-7761-024A5BA3F21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2ACFF29-7021-0684-244A-24757F87D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E3F4BBC-ADE4-E914-36B8-07926C6A96C8}"/>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5" name="Espace réservé du pied de page 4">
            <a:extLst>
              <a:ext uri="{FF2B5EF4-FFF2-40B4-BE49-F238E27FC236}">
                <a16:creationId xmlns:a16="http://schemas.microsoft.com/office/drawing/2014/main" id="{36C680EF-2B57-56B4-D051-EA9BCD9D85A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74C603B-DAF2-4E8D-CF93-D1A3329A4801}"/>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40127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E7D81-32E3-F1A6-6324-56327C85A0E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AE8361C-5590-7E65-B8D0-330B6372BC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7B3BEB-B993-2DC9-11A2-62198BCC52AB}"/>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5" name="Espace réservé du pied de page 4">
            <a:extLst>
              <a:ext uri="{FF2B5EF4-FFF2-40B4-BE49-F238E27FC236}">
                <a16:creationId xmlns:a16="http://schemas.microsoft.com/office/drawing/2014/main" id="{B945E6E4-1C22-7143-3918-191B2E99542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C9BDE9-3046-88E5-8FA3-3FCC443FD98E}"/>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183433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601C6-049B-30B8-FBB7-F76A3E9661B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09800C7-A613-3FE9-4952-6E30013761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48F9AE7-8328-DA1B-6583-FAFA8D6020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C0F0497-0267-9317-6576-3A4082E6EF91}"/>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6" name="Espace réservé du pied de page 5">
            <a:extLst>
              <a:ext uri="{FF2B5EF4-FFF2-40B4-BE49-F238E27FC236}">
                <a16:creationId xmlns:a16="http://schemas.microsoft.com/office/drawing/2014/main" id="{2A82B389-6D63-036F-3EFB-7DD7117A031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D033606-9E0A-06DF-0A39-692AC1C3193E}"/>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414082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EF1D9-7CE0-40D5-6B2C-CC529D3A9B4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5764DA5-3437-9CFA-787A-D573F73A5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874A041-F052-4B97-1D2A-C100758A1E6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46EA104-1D7F-7CB6-095A-7E22F5FB6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F4692EA-F787-16BF-0C0D-75D0213F461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06F474E-4105-810E-3065-7F378003FA4B}"/>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8" name="Espace réservé du pied de page 7">
            <a:extLst>
              <a:ext uri="{FF2B5EF4-FFF2-40B4-BE49-F238E27FC236}">
                <a16:creationId xmlns:a16="http://schemas.microsoft.com/office/drawing/2014/main" id="{EAD9810A-D586-21DF-FB24-EA693C904EBC}"/>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A2684AA-90F0-2ABE-DC78-3E5D5C3FB2EC}"/>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297863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378E6-22EC-4389-7B64-226B40900091}"/>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7F120BCB-B37E-1323-6B57-A42A10825A98}"/>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4" name="Espace réservé du pied de page 3">
            <a:extLst>
              <a:ext uri="{FF2B5EF4-FFF2-40B4-BE49-F238E27FC236}">
                <a16:creationId xmlns:a16="http://schemas.microsoft.com/office/drawing/2014/main" id="{2928DB96-84CD-6B73-5537-5C5EF51FB4A5}"/>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CC603B1-1A54-5FE3-9AE4-B1EA87EE538E}"/>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4704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81BABB-BA57-4DCB-4B56-FCED7B017BF6}"/>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3" name="Espace réservé du pied de page 2">
            <a:extLst>
              <a:ext uri="{FF2B5EF4-FFF2-40B4-BE49-F238E27FC236}">
                <a16:creationId xmlns:a16="http://schemas.microsoft.com/office/drawing/2014/main" id="{ED8F5DE8-5294-680B-EF7D-4046F32B5EFC}"/>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8009B2B4-0016-03D7-77B8-364E67FA3093}"/>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233945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5B854-95F3-051A-6569-C23F44F65D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CB2D02D-2FE1-8939-62AC-F65C5B2D0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BC7F5F0-E20F-844B-0E7D-C75538A46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0EFAE1-FE5B-9C8F-A572-4317B8738596}"/>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6" name="Espace réservé du pied de page 5">
            <a:extLst>
              <a:ext uri="{FF2B5EF4-FFF2-40B4-BE49-F238E27FC236}">
                <a16:creationId xmlns:a16="http://schemas.microsoft.com/office/drawing/2014/main" id="{77BBCD4C-D479-0C3E-A1D5-A680869B095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CB0B13F-3518-A836-5EB6-0A4B8179AE2A}"/>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1434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0FAD1-B09E-7B7F-D131-7B1446C60B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DBBF1B9-4E50-98D1-AAE4-C57F535D5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6232CCC-2A53-D573-6D93-126B5CBB2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38381E-42AC-F9A1-0ED3-9846EC558C59}"/>
              </a:ext>
            </a:extLst>
          </p:cNvPr>
          <p:cNvSpPr>
            <a:spLocks noGrp="1"/>
          </p:cNvSpPr>
          <p:nvPr>
            <p:ph type="dt" sz="half" idx="10"/>
          </p:nvPr>
        </p:nvSpPr>
        <p:spPr/>
        <p:txBody>
          <a:bodyPr/>
          <a:lstStyle/>
          <a:p>
            <a:fld id="{287D16BD-CC26-4EF1-8231-B6A78C942540}" type="datetimeFigureOut">
              <a:rPr lang="fr-CA" smtClean="0"/>
              <a:t>2024-11-29</a:t>
            </a:fld>
            <a:endParaRPr lang="fr-CA"/>
          </a:p>
        </p:txBody>
      </p:sp>
      <p:sp>
        <p:nvSpPr>
          <p:cNvPr id="6" name="Espace réservé du pied de page 5">
            <a:extLst>
              <a:ext uri="{FF2B5EF4-FFF2-40B4-BE49-F238E27FC236}">
                <a16:creationId xmlns:a16="http://schemas.microsoft.com/office/drawing/2014/main" id="{05AAD246-36B5-1E2D-3455-EF2C8DA6E02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698BE3F-F79A-AA6D-0AB7-1B3CF5D3DD14}"/>
              </a:ext>
            </a:extLst>
          </p:cNvPr>
          <p:cNvSpPr>
            <a:spLocks noGrp="1"/>
          </p:cNvSpPr>
          <p:nvPr>
            <p:ph type="sldNum" sz="quarter" idx="12"/>
          </p:nvPr>
        </p:nvSpPr>
        <p:spPr/>
        <p:txBody>
          <a:bodyPr/>
          <a:lstStyle/>
          <a:p>
            <a:fld id="{852C9954-0E52-4D36-BA75-944169644F4B}" type="slidenum">
              <a:rPr lang="fr-CA" smtClean="0"/>
              <a:t>‹N°›</a:t>
            </a:fld>
            <a:endParaRPr lang="fr-CA"/>
          </a:p>
        </p:txBody>
      </p:sp>
    </p:spTree>
    <p:extLst>
      <p:ext uri="{BB962C8B-B14F-4D97-AF65-F5344CB8AC3E}">
        <p14:creationId xmlns:p14="http://schemas.microsoft.com/office/powerpoint/2010/main" val="379053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E30175-0DAB-62F9-5AF0-9D7039D757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1D2DFCE-01AB-21B0-D73E-98983C843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FC9594-5D07-0885-7DE3-E7D284D2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7D16BD-CC26-4EF1-8231-B6A78C942540}" type="datetimeFigureOut">
              <a:rPr lang="fr-CA" smtClean="0"/>
              <a:t>2024-11-29</a:t>
            </a:fld>
            <a:endParaRPr lang="fr-CA"/>
          </a:p>
        </p:txBody>
      </p:sp>
      <p:sp>
        <p:nvSpPr>
          <p:cNvPr id="5" name="Espace réservé du pied de page 4">
            <a:extLst>
              <a:ext uri="{FF2B5EF4-FFF2-40B4-BE49-F238E27FC236}">
                <a16:creationId xmlns:a16="http://schemas.microsoft.com/office/drawing/2014/main" id="{E89D20CA-324A-928F-9501-BA639660D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3C3FD75-5120-C6D9-2BF3-1E7902A84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2C9954-0E52-4D36-BA75-944169644F4B}" type="slidenum">
              <a:rPr lang="fr-CA" smtClean="0"/>
              <a:t>‹N°›</a:t>
            </a:fld>
            <a:endParaRPr lang="fr-CA"/>
          </a:p>
        </p:txBody>
      </p:sp>
    </p:spTree>
    <p:extLst>
      <p:ext uri="{BB962C8B-B14F-4D97-AF65-F5344CB8AC3E}">
        <p14:creationId xmlns:p14="http://schemas.microsoft.com/office/powerpoint/2010/main" val="370624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8.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22.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21.jpeg"/><Relationship Id="rId5" Type="http://schemas.openxmlformats.org/officeDocument/2006/relationships/tags" Target="../tags/tag89.xml"/><Relationship Id="rId10" Type="http://schemas.openxmlformats.org/officeDocument/2006/relationships/image" Target="../media/image20.jpeg"/><Relationship Id="rId4" Type="http://schemas.openxmlformats.org/officeDocument/2006/relationships/tags" Target="../tags/tag88.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hyperlink" Target="https://www.rqm.quebec/wp-content/uploads/2024/11/Charte-bonnes-pratiques_CD-RQM.pdf" TargetMode="Externa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3.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notesSlide" Target="../notesSlides/notesSlide12.xml"/><Relationship Id="rId5" Type="http://schemas.openxmlformats.org/officeDocument/2006/relationships/tags" Target="../tags/tag96.xml"/><Relationship Id="rId10"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7.jpe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26.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25.jpeg"/><Relationship Id="rId5" Type="http://schemas.openxmlformats.org/officeDocument/2006/relationships/tags" Target="../tags/tag105.xml"/><Relationship Id="rId10" Type="http://schemas.openxmlformats.org/officeDocument/2006/relationships/hyperlink" Target="https://www.rqm.quebec/savoir-affaires-maritime/" TargetMode="External"/><Relationship Id="rId4" Type="http://schemas.openxmlformats.org/officeDocument/2006/relationships/tags" Target="../tags/tag104.xml"/><Relationship Id="rId9" Type="http://schemas.openxmlformats.org/officeDocument/2006/relationships/notesSlide" Target="../notesSlides/notesSlide13.xml"/><Relationship Id="rId1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hyperlink" Target="https://www.rqm.quebec/2024/11/13/gagnant%c2%b7es-de-la-3e-edition-concours-photo-regards-sur-le-saint-laurent/"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30.png"/><Relationship Id="rId5" Type="http://schemas.openxmlformats.org/officeDocument/2006/relationships/tags" Target="../tags/tag115.xml"/><Relationship Id="rId10" Type="http://schemas.openxmlformats.org/officeDocument/2006/relationships/image" Target="../media/image29.jpeg"/><Relationship Id="rId4" Type="http://schemas.openxmlformats.org/officeDocument/2006/relationships/tags" Target="../tags/tag114.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30.png"/><Relationship Id="rId5" Type="http://schemas.openxmlformats.org/officeDocument/2006/relationships/tags" Target="../tags/tag122.xml"/><Relationship Id="rId10" Type="http://schemas.openxmlformats.org/officeDocument/2006/relationships/image" Target="../media/image31.jpeg"/><Relationship Id="rId4" Type="http://schemas.openxmlformats.org/officeDocument/2006/relationships/tags" Target="../tags/tag12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30.png"/><Relationship Id="rId5" Type="http://schemas.openxmlformats.org/officeDocument/2006/relationships/tags" Target="../tags/tag129.xml"/><Relationship Id="rId10" Type="http://schemas.openxmlformats.org/officeDocument/2006/relationships/image" Target="../media/image32.jpeg"/><Relationship Id="rId4" Type="http://schemas.openxmlformats.org/officeDocument/2006/relationships/tags" Target="../tags/tag12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34.xml"/><Relationship Id="rId7"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image" Target="../media/image34.png"/><Relationship Id="rId4" Type="http://schemas.openxmlformats.org/officeDocument/2006/relationships/tags" Target="../tags/tag135.xml"/><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carte.rqm.quebec/"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notesSlide" Target="../notesSlides/notesSlide4.xml"/><Relationship Id="rId3" Type="http://schemas.openxmlformats.org/officeDocument/2006/relationships/tags" Target="../tags/tag9.xml"/><Relationship Id="rId21" Type="http://schemas.openxmlformats.org/officeDocument/2006/relationships/image" Target="../media/image5.pn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slideLayout" Target="../slideLayouts/slideLayout2.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image" Target="../media/image4.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image" Target="../media/image3.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5.xml"/><Relationship Id="rId7"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9.jpeg"/><Relationship Id="rId5" Type="http://schemas.openxmlformats.org/officeDocument/2006/relationships/tags" Target="../tags/tag27.xml"/><Relationship Id="rId10" Type="http://schemas.openxmlformats.org/officeDocument/2006/relationships/image" Target="../media/image8.jpeg"/><Relationship Id="rId4" Type="http://schemas.openxmlformats.org/officeDocument/2006/relationships/tags" Target="../tags/tag26.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image" Target="../media/image11.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notesSlide" Target="../notesSlides/notesSlide7.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14.jpe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image" Target="../media/image13.jpeg"/><Relationship Id="rId10" Type="http://schemas.openxmlformats.org/officeDocument/2006/relationships/tags" Target="../tags/tag40.xml"/><Relationship Id="rId19"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image" Target="../media/image15.jpe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notesSlide" Target="../notesSlides/notesSlide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slideLayout" Target="../slideLayouts/slideLayout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image" Target="../media/image16.jpe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notesSlide" Target="../notesSlides/notesSlide9.xml"/><Relationship Id="rId2" Type="http://schemas.openxmlformats.org/officeDocument/2006/relationships/tags" Target="../tags/tag68.xml"/><Relationship Id="rId16"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image" Target="../media/image17.jpe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11776-CE28-D4C6-FA8A-E333502D8F92}"/>
              </a:ext>
            </a:extLst>
          </p:cNvPr>
          <p:cNvSpPr>
            <a:spLocks noGrp="1"/>
          </p:cNvSpPr>
          <p:nvPr>
            <p:ph type="ctrTitle"/>
            <p:custDataLst>
              <p:tags r:id="rId1"/>
            </p:custDataLst>
          </p:nvPr>
        </p:nvSpPr>
        <p:spPr>
          <a:xfrm>
            <a:off x="1524000" y="668338"/>
            <a:ext cx="9144000" cy="680171"/>
          </a:xfrm>
        </p:spPr>
        <p:txBody>
          <a:bodyPr/>
          <a:lstStyle/>
          <a:p>
            <a:pPr>
              <a:lnSpc>
                <a:spcPct val="107000"/>
              </a:lnSpc>
              <a:spcAft>
                <a:spcPts val="800"/>
              </a:spcAft>
            </a:pPr>
            <a:r>
              <a:rPr lang="fr-CA" sz="1800" dirty="0">
                <a:effectLst/>
                <a:ea typeface="Calibri" panose="020F0502020204030204" pitchFamily="34" charset="0"/>
                <a:cs typeface="Times New Roman" panose="02020603050405020304" pitchFamily="18" charset="0"/>
              </a:rPr>
              <a:t>39</a:t>
            </a:r>
            <a:r>
              <a:rPr lang="fr-CA" sz="1800" baseline="30000" dirty="0">
                <a:effectLst/>
                <a:ea typeface="Calibri" panose="020F0502020204030204" pitchFamily="34" charset="0"/>
                <a:cs typeface="Times New Roman" panose="02020603050405020304" pitchFamily="18" charset="0"/>
              </a:rPr>
              <a:t>e</a:t>
            </a:r>
            <a:r>
              <a:rPr lang="fr-CA" sz="1800" dirty="0">
                <a:effectLst/>
                <a:ea typeface="Calibri" panose="020F0502020204030204" pitchFamily="34" charset="0"/>
                <a:cs typeface="Times New Roman" panose="02020603050405020304" pitchFamily="18" charset="0"/>
              </a:rPr>
              <a:t> réunion du Comité de direction</a:t>
            </a:r>
            <a:br>
              <a:rPr lang="fr-CA" sz="1800" dirty="0">
                <a:effectLst/>
                <a:ea typeface="Calibri" panose="020F0502020204030204" pitchFamily="34" charset="0"/>
                <a:cs typeface="Times New Roman" panose="02020603050405020304" pitchFamily="18" charset="0"/>
              </a:rPr>
            </a:br>
            <a:r>
              <a:rPr lang="fr-CA" sz="1800" b="1" dirty="0">
                <a:effectLst/>
                <a:ea typeface="Calibri" panose="020F0502020204030204" pitchFamily="34" charset="0"/>
                <a:cs typeface="Times New Roman" panose="02020603050405020304" pitchFamily="18" charset="0"/>
              </a:rPr>
              <a:t>Mardi 26 novembre 2024</a:t>
            </a:r>
            <a:endParaRPr lang="fr-CA" dirty="0"/>
          </a:p>
        </p:txBody>
      </p:sp>
      <p:sp>
        <p:nvSpPr>
          <p:cNvPr id="3" name="Sous-titre 2">
            <a:extLst>
              <a:ext uri="{FF2B5EF4-FFF2-40B4-BE49-F238E27FC236}">
                <a16:creationId xmlns:a16="http://schemas.microsoft.com/office/drawing/2014/main" id="{593D35BF-7A4B-6A1C-7D51-C2BA1A686DBF}"/>
              </a:ext>
            </a:extLst>
          </p:cNvPr>
          <p:cNvSpPr>
            <a:spLocks noGrp="1"/>
          </p:cNvSpPr>
          <p:nvPr>
            <p:ph type="subTitle" idx="1"/>
            <p:custDataLst>
              <p:tags r:id="rId2"/>
            </p:custDataLst>
          </p:nvPr>
        </p:nvSpPr>
        <p:spPr>
          <a:xfrm>
            <a:off x="2738582" y="1590675"/>
            <a:ext cx="6714836" cy="4714875"/>
          </a:xfrm>
        </p:spPr>
        <p:txBody>
          <a:bodyPr>
            <a:normAutofit lnSpcReduction="10000"/>
          </a:bodyPr>
          <a:lstStyle/>
          <a:p>
            <a:pPr marL="3600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Mot de bienvenue</a:t>
            </a:r>
          </a:p>
          <a:p>
            <a:pPr marL="3600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Adoption de l’ordre du jour</a:t>
            </a:r>
          </a:p>
          <a:p>
            <a:pPr marL="3600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Adoption du procès-verbal de la réunion du 11 juin 2024 et comité extraordinaires</a:t>
            </a:r>
          </a:p>
          <a:p>
            <a:pPr lvl="1" algn="l">
              <a:lnSpc>
                <a:spcPct val="120000"/>
              </a:lnSpc>
              <a:spcBef>
                <a:spcPts val="600"/>
              </a:spcBef>
            </a:pPr>
            <a:r>
              <a:rPr lang="fr-CA" sz="1000" i="1" dirty="0">
                <a:ea typeface="Calibri" panose="020F0502020204030204" pitchFamily="34" charset="0"/>
                <a:cs typeface="Calibri" panose="020F0502020204030204" pitchFamily="34" charset="0"/>
              </a:rPr>
              <a:t>Affaires en découlant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Cartographie des acteurs du milieu maritime</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Mission – Conférence des Régions Périphérique Maritime (CRPM)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Communauté de pratique du RQM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Avenir maritime 2025 – Trois-Rivières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Programme Québec-Catalogne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Projet – Engagement des membres votant au CD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Informations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Questions et affaires diverses</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Comités de direction </a:t>
            </a:r>
          </a:p>
          <a:p>
            <a:pPr marL="342900" indent="-432000" algn="l">
              <a:lnSpc>
                <a:spcPct val="120000"/>
              </a:lnSpc>
              <a:spcBef>
                <a:spcPts val="0"/>
              </a:spcBef>
              <a:buFont typeface="+mj-lt"/>
              <a:buAutoNum type="arabicPeriod"/>
            </a:pPr>
            <a:r>
              <a:rPr lang="fr-CA" sz="1800" dirty="0">
                <a:ea typeface="Calibri" panose="020F0502020204030204" pitchFamily="34" charset="0"/>
                <a:cs typeface="Calibri" panose="020F0502020204030204" pitchFamily="34" charset="0"/>
              </a:rPr>
              <a:t>Clôture de la séance</a:t>
            </a:r>
          </a:p>
        </p:txBody>
      </p:sp>
    </p:spTree>
    <p:extLst>
      <p:ext uri="{BB962C8B-B14F-4D97-AF65-F5344CB8AC3E}">
        <p14:creationId xmlns:p14="http://schemas.microsoft.com/office/powerpoint/2010/main" val="190855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E74E6B-2F51-60EA-D466-555A3FB1D322}"/>
              </a:ext>
            </a:extLst>
          </p:cNvPr>
          <p:cNvSpPr>
            <a:spLocks noGrp="1"/>
          </p:cNvSpPr>
          <p:nvPr>
            <p:ph idx="1"/>
            <p:custDataLst>
              <p:tags r:id="rId1"/>
            </p:custDataLst>
          </p:nvPr>
        </p:nvSpPr>
        <p:spPr>
          <a:xfrm>
            <a:off x="4571999" y="1311565"/>
            <a:ext cx="6976045" cy="3835024"/>
          </a:xfrm>
          <a:effectLst>
            <a:glow rad="101600">
              <a:srgbClr val="FF9933">
                <a:alpha val="14000"/>
              </a:srgbClr>
            </a:glow>
          </a:effectLst>
        </p:spPr>
        <p:txBody>
          <a:bodyPr>
            <a:noAutofit/>
          </a:bodyPr>
          <a:lstStyle/>
          <a:p>
            <a:pPr marL="0" indent="0">
              <a:lnSpc>
                <a:spcPct val="100000"/>
              </a:lnSpc>
              <a:spcBef>
                <a:spcPts val="0"/>
              </a:spcBef>
              <a:spcAft>
                <a:spcPts val="1200"/>
              </a:spcAft>
              <a:buNone/>
            </a:pPr>
            <a:r>
              <a:rPr lang="fr-CA" sz="2000" b="1" dirty="0">
                <a:solidFill>
                  <a:schemeClr val="bg1"/>
                </a:solidFill>
                <a:effectLst>
                  <a:glow rad="571500">
                    <a:schemeClr val="accent2">
                      <a:satMod val="175000"/>
                      <a:alpha val="6000"/>
                    </a:schemeClr>
                  </a:glow>
                </a:effectLst>
              </a:rPr>
              <a:t>Les inscriptions sont lancées!</a:t>
            </a:r>
          </a:p>
          <a:p>
            <a:pPr marL="0" indent="0">
              <a:lnSpc>
                <a:spcPct val="100000"/>
              </a:lnSpc>
              <a:spcBef>
                <a:spcPts val="0"/>
              </a:spcBef>
              <a:spcAft>
                <a:spcPts val="600"/>
              </a:spcAft>
              <a:buNone/>
            </a:pPr>
            <a:r>
              <a:rPr lang="fr-CA" sz="2000" b="1" dirty="0">
                <a:solidFill>
                  <a:schemeClr val="bg1"/>
                </a:solidFill>
                <a:effectLst>
                  <a:glow rad="571500">
                    <a:schemeClr val="accent2">
                      <a:satMod val="175000"/>
                      <a:alpha val="6000"/>
                    </a:schemeClr>
                  </a:glow>
                </a:effectLst>
              </a:rPr>
              <a:t>Partenariats : </a:t>
            </a:r>
          </a:p>
          <a:p>
            <a:pPr>
              <a:lnSpc>
                <a:spcPct val="100000"/>
              </a:lnSpc>
              <a:spcBef>
                <a:spcPts val="0"/>
              </a:spcBef>
              <a:spcAft>
                <a:spcPts val="600"/>
              </a:spcAft>
            </a:pPr>
            <a:r>
              <a:rPr lang="fr-CA" sz="1800" dirty="0">
                <a:solidFill>
                  <a:schemeClr val="bg1"/>
                </a:solidFill>
                <a:effectLst>
                  <a:glow rad="571500">
                    <a:schemeClr val="accent2">
                      <a:satMod val="175000"/>
                      <a:alpha val="6000"/>
                    </a:schemeClr>
                  </a:glow>
                </a:effectLst>
              </a:rPr>
              <a:t>Le démarchage est commencé pour trouver des partenaires financiers. </a:t>
            </a:r>
          </a:p>
          <a:p>
            <a:pPr>
              <a:lnSpc>
                <a:spcPct val="100000"/>
              </a:lnSpc>
              <a:spcBef>
                <a:spcPts val="0"/>
              </a:spcBef>
              <a:spcAft>
                <a:spcPts val="1200"/>
              </a:spcAft>
            </a:pPr>
            <a:r>
              <a:rPr lang="fr-CA" sz="1800" dirty="0">
                <a:solidFill>
                  <a:schemeClr val="bg1"/>
                </a:solidFill>
                <a:effectLst>
                  <a:glow rad="571500">
                    <a:schemeClr val="accent2">
                      <a:satMod val="175000"/>
                      <a:alpha val="6000"/>
                    </a:schemeClr>
                  </a:glow>
                </a:effectLst>
              </a:rPr>
              <a:t>40 k$ sont nécessaires pour offrir un événement accessible à </a:t>
            </a:r>
            <a:r>
              <a:rPr lang="fr-CA" sz="1800" dirty="0" err="1">
                <a:solidFill>
                  <a:schemeClr val="bg1"/>
                </a:solidFill>
                <a:effectLst>
                  <a:glow rad="571500">
                    <a:schemeClr val="accent2">
                      <a:satMod val="175000"/>
                      <a:alpha val="6000"/>
                    </a:schemeClr>
                  </a:glow>
                </a:effectLst>
              </a:rPr>
              <a:t>toustes</a:t>
            </a:r>
            <a:r>
              <a:rPr lang="fr-CA" sz="1800" dirty="0">
                <a:solidFill>
                  <a:schemeClr val="bg1"/>
                </a:solidFill>
                <a:effectLst>
                  <a:glow rad="571500">
                    <a:schemeClr val="accent2">
                      <a:satMod val="175000"/>
                      <a:alpha val="6000"/>
                    </a:schemeClr>
                  </a:glow>
                </a:effectLst>
              </a:rPr>
              <a:t> et pratiquement gratuit pour la communauté étudiante. </a:t>
            </a:r>
          </a:p>
          <a:p>
            <a:pPr marL="0" indent="0">
              <a:lnSpc>
                <a:spcPct val="100000"/>
              </a:lnSpc>
              <a:spcBef>
                <a:spcPts val="0"/>
              </a:spcBef>
              <a:spcAft>
                <a:spcPts val="600"/>
              </a:spcAft>
              <a:buNone/>
            </a:pPr>
            <a:r>
              <a:rPr lang="fr-CA" sz="2000" b="1" dirty="0">
                <a:solidFill>
                  <a:schemeClr val="bg1"/>
                </a:solidFill>
                <a:effectLst>
                  <a:glow rad="571500">
                    <a:schemeClr val="accent2">
                      <a:satMod val="175000"/>
                      <a:alpha val="6000"/>
                    </a:schemeClr>
                  </a:glow>
                </a:effectLst>
              </a:rPr>
              <a:t>Programmation : </a:t>
            </a:r>
          </a:p>
          <a:p>
            <a:pPr marL="0" indent="0">
              <a:lnSpc>
                <a:spcPct val="100000"/>
              </a:lnSpc>
              <a:spcBef>
                <a:spcPts val="0"/>
              </a:spcBef>
              <a:spcAft>
                <a:spcPts val="600"/>
              </a:spcAft>
              <a:buNone/>
            </a:pPr>
            <a:r>
              <a:rPr lang="fr-CA" sz="2000" dirty="0">
                <a:solidFill>
                  <a:schemeClr val="bg1"/>
                </a:solidFill>
                <a:effectLst>
                  <a:glow rad="571500">
                    <a:schemeClr val="accent2">
                      <a:satMod val="175000"/>
                      <a:alpha val="6000"/>
                    </a:schemeClr>
                  </a:glow>
                </a:effectLst>
              </a:rPr>
              <a:t>La collaboration, PLAINE et la recherche en eau douce </a:t>
            </a:r>
            <a:br>
              <a:rPr lang="fr-CA" sz="2000" dirty="0">
                <a:solidFill>
                  <a:schemeClr val="bg1"/>
                </a:solidFill>
                <a:effectLst>
                  <a:glow rad="571500">
                    <a:schemeClr val="accent2">
                      <a:satMod val="175000"/>
                      <a:alpha val="6000"/>
                    </a:schemeClr>
                  </a:glow>
                </a:effectLst>
              </a:rPr>
            </a:br>
            <a:r>
              <a:rPr lang="fr-CA" sz="2000" dirty="0">
                <a:solidFill>
                  <a:schemeClr val="bg1"/>
                </a:solidFill>
                <a:effectLst>
                  <a:glow rad="571500">
                    <a:schemeClr val="accent2">
                      <a:satMod val="175000"/>
                      <a:alpha val="6000"/>
                    </a:schemeClr>
                  </a:glow>
                </a:effectLst>
              </a:rPr>
              <a:t>seront à l’honneur!</a:t>
            </a:r>
          </a:p>
          <a:p>
            <a:pPr marL="0" lvl="1" indent="0">
              <a:lnSpc>
                <a:spcPct val="100000"/>
              </a:lnSpc>
              <a:spcBef>
                <a:spcPts val="0"/>
              </a:spcBef>
              <a:spcAft>
                <a:spcPts val="600"/>
              </a:spcAft>
              <a:buNone/>
            </a:pPr>
            <a:r>
              <a:rPr lang="fr-CA" sz="1800" dirty="0">
                <a:solidFill>
                  <a:schemeClr val="bg1"/>
                </a:solidFill>
                <a:effectLst>
                  <a:glow rad="571500">
                    <a:schemeClr val="accent2">
                      <a:satMod val="175000"/>
                      <a:alpha val="6000"/>
                    </a:schemeClr>
                  </a:glow>
                </a:effectLst>
              </a:rPr>
              <a:t>Une rencontre est prévue le 29 novembre avec les DT pour mettre en place les bases de la programmation. Communiquez avec nous si vous avez des idées! </a:t>
            </a:r>
          </a:p>
        </p:txBody>
      </p:sp>
      <p:sp>
        <p:nvSpPr>
          <p:cNvPr id="4" name="Titre 1">
            <a:extLst>
              <a:ext uri="{FF2B5EF4-FFF2-40B4-BE49-F238E27FC236}">
                <a16:creationId xmlns:a16="http://schemas.microsoft.com/office/drawing/2014/main" id="{54FB05CC-215B-4CAB-A98B-857374B967BA}"/>
              </a:ext>
            </a:extLst>
          </p:cNvPr>
          <p:cNvSpPr txBox="1">
            <a:spLocks/>
          </p:cNvSpPr>
          <p:nvPr>
            <p:custDataLst>
              <p:tags r:id="rId2"/>
            </p:custDataLst>
          </p:nvPr>
        </p:nvSpPr>
        <p:spPr>
          <a:xfrm>
            <a:off x="838200" y="529081"/>
            <a:ext cx="10515600" cy="50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dirty="0">
                <a:solidFill>
                  <a:schemeClr val="bg1"/>
                </a:solidFill>
              </a:rPr>
              <a:t>7. Avenir maritime 2025 – Trois-Rivières </a:t>
            </a:r>
          </a:p>
        </p:txBody>
      </p:sp>
      <p:pic>
        <p:nvPicPr>
          <p:cNvPr id="10" name="Image 9">
            <a:extLst>
              <a:ext uri="{FF2B5EF4-FFF2-40B4-BE49-F238E27FC236}">
                <a16:creationId xmlns:a16="http://schemas.microsoft.com/office/drawing/2014/main" id="{26AEABDB-69AE-4128-A3C3-9EE3D8403708}"/>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643955" y="1311564"/>
            <a:ext cx="3577063" cy="3835025"/>
          </a:xfrm>
          <a:prstGeom prst="rect">
            <a:avLst/>
          </a:prstGeom>
          <a:effectLst>
            <a:glow rad="1308100">
              <a:srgbClr val="FF9933">
                <a:alpha val="18000"/>
              </a:srgbClr>
            </a:glow>
          </a:effectLst>
        </p:spPr>
      </p:pic>
    </p:spTree>
    <p:extLst>
      <p:ext uri="{BB962C8B-B14F-4D97-AF65-F5344CB8AC3E}">
        <p14:creationId xmlns:p14="http://schemas.microsoft.com/office/powerpoint/2010/main" val="418545244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45C5F5-22EB-4DF6-AFB0-3276B686FD53}"/>
              </a:ext>
            </a:extLst>
          </p:cNvPr>
          <p:cNvSpPr/>
          <p:nvPr>
            <p:custDataLst>
              <p:tags r:id="rId1"/>
            </p:custDataLst>
          </p:nvPr>
        </p:nvSpPr>
        <p:spPr>
          <a:xfrm>
            <a:off x="269400" y="270000"/>
            <a:ext cx="11653200" cy="63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Espace réservé du contenu 2">
            <a:extLst>
              <a:ext uri="{FF2B5EF4-FFF2-40B4-BE49-F238E27FC236}">
                <a16:creationId xmlns:a16="http://schemas.microsoft.com/office/drawing/2014/main" id="{D9268D3E-B135-2636-AE86-0B154E68BABA}"/>
              </a:ext>
            </a:extLst>
          </p:cNvPr>
          <p:cNvSpPr>
            <a:spLocks noGrp="1"/>
          </p:cNvSpPr>
          <p:nvPr>
            <p:ph idx="1"/>
            <p:custDataLst>
              <p:tags r:id="rId2"/>
            </p:custDataLst>
          </p:nvPr>
        </p:nvSpPr>
        <p:spPr>
          <a:xfrm>
            <a:off x="838200" y="1690688"/>
            <a:ext cx="10515600" cy="1530134"/>
          </a:xfrm>
        </p:spPr>
        <p:txBody>
          <a:bodyPr>
            <a:normAutofit/>
          </a:bodyPr>
          <a:lstStyle/>
          <a:p>
            <a:endParaRPr lang="fr-CA" sz="1800" dirty="0">
              <a:latin typeface="Segoe UI" panose="020B0502040204020203" pitchFamily="34" charset="0"/>
            </a:endParaRPr>
          </a:p>
          <a:p>
            <a:endParaRPr lang="fr-CA" sz="1800" dirty="0">
              <a:latin typeface="Segoe UI" panose="020B0502040204020203" pitchFamily="34" charset="0"/>
            </a:endParaRPr>
          </a:p>
          <a:p>
            <a:pPr marL="0" indent="0">
              <a:buNone/>
            </a:pPr>
            <a:r>
              <a:rPr lang="fr-CA" sz="4000" dirty="0"/>
              <a:t> </a:t>
            </a:r>
          </a:p>
        </p:txBody>
      </p:sp>
      <p:sp>
        <p:nvSpPr>
          <p:cNvPr id="6" name="ZoneTexte 5">
            <a:extLst>
              <a:ext uri="{FF2B5EF4-FFF2-40B4-BE49-F238E27FC236}">
                <a16:creationId xmlns:a16="http://schemas.microsoft.com/office/drawing/2014/main" id="{97FE43D1-9223-4B61-97EE-EA2EE6664770}"/>
              </a:ext>
            </a:extLst>
          </p:cNvPr>
          <p:cNvSpPr txBox="1"/>
          <p:nvPr>
            <p:custDataLst>
              <p:tags r:id="rId3"/>
            </p:custDataLst>
          </p:nvPr>
        </p:nvSpPr>
        <p:spPr>
          <a:xfrm>
            <a:off x="1082842" y="1291255"/>
            <a:ext cx="10026316" cy="1754326"/>
          </a:xfrm>
          <a:prstGeom prst="rect">
            <a:avLst/>
          </a:prstGeom>
          <a:noFill/>
        </p:spPr>
        <p:txBody>
          <a:bodyPr wrap="square" rtlCol="0">
            <a:spAutoFit/>
          </a:bodyPr>
          <a:lstStyle/>
          <a:p>
            <a:pPr algn="ctr"/>
            <a:r>
              <a:rPr lang="fr-CA" dirty="0"/>
              <a:t>Du 11 au 14 juin 2024, nous avons eu le plaisir d’organiser la «portion recherche» de la mission et d’accompagner la délégation catalane afin de faciliter les échanges avec l’écosystème maritime québécois. </a:t>
            </a:r>
            <a:br>
              <a:rPr lang="fr-CA" dirty="0"/>
            </a:br>
            <a:br>
              <a:rPr lang="fr-CA" dirty="0"/>
            </a:br>
            <a:r>
              <a:rPr lang="fr-CA" dirty="0"/>
              <a:t>Nous avons déposé un projet dans le cadre d’un appel du MRIF et nous avons obtenu </a:t>
            </a:r>
            <a:br>
              <a:rPr lang="fr-CA" dirty="0"/>
            </a:br>
            <a:r>
              <a:rPr lang="fr-CA" dirty="0"/>
              <a:t>une subvention de 9 000 $ pour encourager la mobilité de trois personnes du Québec en </a:t>
            </a:r>
            <a:br>
              <a:rPr lang="fr-CA" dirty="0"/>
            </a:br>
            <a:r>
              <a:rPr lang="fr-CA" dirty="0"/>
              <a:t>Catalogne en novembre 2025. Les modalités doivent encore être attachées.  </a:t>
            </a:r>
          </a:p>
        </p:txBody>
      </p:sp>
      <p:sp>
        <p:nvSpPr>
          <p:cNvPr id="5" name="Titre 1">
            <a:extLst>
              <a:ext uri="{FF2B5EF4-FFF2-40B4-BE49-F238E27FC236}">
                <a16:creationId xmlns:a16="http://schemas.microsoft.com/office/drawing/2014/main" id="{B1D34412-67F3-4291-B72A-16FD5A6E015A}"/>
              </a:ext>
            </a:extLst>
          </p:cNvPr>
          <p:cNvSpPr txBox="1">
            <a:spLocks/>
          </p:cNvSpPr>
          <p:nvPr>
            <p:custDataLst>
              <p:tags r:id="rId4"/>
            </p:custDataLst>
          </p:nvPr>
        </p:nvSpPr>
        <p:spPr>
          <a:xfrm>
            <a:off x="838200" y="529081"/>
            <a:ext cx="10515600" cy="50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dirty="0">
                <a:solidFill>
                  <a:srgbClr val="007199"/>
                </a:solidFill>
              </a:rPr>
              <a:t>8. Programme Québec-Catalogne</a:t>
            </a:r>
          </a:p>
        </p:txBody>
      </p:sp>
      <p:pic>
        <p:nvPicPr>
          <p:cNvPr id="10" name="Image 9">
            <a:extLst>
              <a:ext uri="{FF2B5EF4-FFF2-40B4-BE49-F238E27FC236}">
                <a16:creationId xmlns:a16="http://schemas.microsoft.com/office/drawing/2014/main" id="{7B15623C-3D08-40F7-A2EB-AC7D6AA21178}"/>
              </a:ext>
            </a:extLst>
          </p:cNvPr>
          <p:cNvPicPr>
            <a:picLocks noChangeAspect="1"/>
          </p:cNvPicPr>
          <p:nvPr>
            <p:custDataLst>
              <p:tags r:id="rId5"/>
            </p:custDataLst>
          </p:nvPr>
        </p:nvPicPr>
        <p:blipFill rotWithShape="1">
          <a:blip r:embed="rId10" cstate="screen">
            <a:extLst>
              <a:ext uri="{28A0092B-C50C-407E-A947-70E740481C1C}">
                <a14:useLocalDpi xmlns:a14="http://schemas.microsoft.com/office/drawing/2010/main"/>
              </a:ext>
            </a:extLst>
          </a:blip>
          <a:srcRect/>
          <a:stretch/>
        </p:blipFill>
        <p:spPr>
          <a:xfrm>
            <a:off x="0" y="3304662"/>
            <a:ext cx="4520213" cy="3024257"/>
          </a:xfrm>
          <a:prstGeom prst="rect">
            <a:avLst/>
          </a:prstGeom>
        </p:spPr>
      </p:pic>
      <p:pic>
        <p:nvPicPr>
          <p:cNvPr id="12" name="Image 11">
            <a:extLst>
              <a:ext uri="{FF2B5EF4-FFF2-40B4-BE49-F238E27FC236}">
                <a16:creationId xmlns:a16="http://schemas.microsoft.com/office/drawing/2014/main" id="{EE1E47BE-FFE5-4FA0-9B51-5F15A518F362}"/>
              </a:ext>
            </a:extLst>
          </p:cNvPr>
          <p:cNvPicPr>
            <a:picLocks noChangeAspect="1"/>
          </p:cNvPicPr>
          <p:nvPr>
            <p:custDataLst>
              <p:tags r:id="rId6"/>
            </p:custDataLst>
          </p:nvPr>
        </p:nvPicPr>
        <p:blipFill rotWithShape="1">
          <a:blip r:embed="rId11" cstate="screen">
            <a:extLst>
              <a:ext uri="{28A0092B-C50C-407E-A947-70E740481C1C}">
                <a14:useLocalDpi xmlns:a14="http://schemas.microsoft.com/office/drawing/2010/main"/>
              </a:ext>
            </a:extLst>
          </a:blip>
          <a:srcRect/>
          <a:stretch/>
        </p:blipFill>
        <p:spPr>
          <a:xfrm>
            <a:off x="4842597" y="3304661"/>
            <a:ext cx="2506806" cy="3024258"/>
          </a:xfrm>
          <a:prstGeom prst="rect">
            <a:avLst/>
          </a:prstGeom>
        </p:spPr>
      </p:pic>
      <p:pic>
        <p:nvPicPr>
          <p:cNvPr id="14" name="Image 13">
            <a:extLst>
              <a:ext uri="{FF2B5EF4-FFF2-40B4-BE49-F238E27FC236}">
                <a16:creationId xmlns:a16="http://schemas.microsoft.com/office/drawing/2014/main" id="{A4FB0F46-CE01-41AF-AC97-ABD7364145CA}"/>
              </a:ext>
            </a:extLst>
          </p:cNvPr>
          <p:cNvPicPr>
            <a:picLocks noChangeAspect="1"/>
          </p:cNvPicPr>
          <p:nvPr>
            <p:custDataLst>
              <p:tags r:id="rId7"/>
            </p:custDataLst>
          </p:nvPr>
        </p:nvPicPr>
        <p:blipFill rotWithShape="1">
          <a:blip r:embed="rId12" cstate="screen">
            <a:extLst>
              <a:ext uri="{28A0092B-C50C-407E-A947-70E740481C1C}">
                <a14:useLocalDpi xmlns:a14="http://schemas.microsoft.com/office/drawing/2010/main"/>
              </a:ext>
            </a:extLst>
          </a:blip>
          <a:srcRect/>
          <a:stretch/>
        </p:blipFill>
        <p:spPr>
          <a:xfrm>
            <a:off x="7671787" y="3304659"/>
            <a:ext cx="4520213" cy="3024259"/>
          </a:xfrm>
          <a:prstGeom prst="rect">
            <a:avLst/>
          </a:prstGeom>
        </p:spPr>
      </p:pic>
    </p:spTree>
    <p:extLst>
      <p:ext uri="{BB962C8B-B14F-4D97-AF65-F5344CB8AC3E}">
        <p14:creationId xmlns:p14="http://schemas.microsoft.com/office/powerpoint/2010/main" val="427931202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681DBDB-3D26-415C-8E2E-C19F50E1C2E9}"/>
              </a:ext>
            </a:extLst>
          </p:cNvPr>
          <p:cNvSpPr txBox="1">
            <a:spLocks/>
          </p:cNvSpPr>
          <p:nvPr>
            <p:custDataLst>
              <p:tags r:id="rId1"/>
            </p:custDataLst>
          </p:nvPr>
        </p:nvSpPr>
        <p:spPr>
          <a:xfrm>
            <a:off x="838200" y="529081"/>
            <a:ext cx="10515600" cy="50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dirty="0">
                <a:solidFill>
                  <a:srgbClr val="007199"/>
                </a:solidFill>
              </a:rPr>
              <a:t>9. Projet – Engagement des membres du CD </a:t>
            </a:r>
          </a:p>
        </p:txBody>
      </p:sp>
      <p:sp>
        <p:nvSpPr>
          <p:cNvPr id="11" name="Rectangle 10">
            <a:extLst>
              <a:ext uri="{FF2B5EF4-FFF2-40B4-BE49-F238E27FC236}">
                <a16:creationId xmlns:a16="http://schemas.microsoft.com/office/drawing/2014/main" id="{923FC006-77A8-4F4F-ABC8-22828A806B05}"/>
              </a:ext>
            </a:extLst>
          </p:cNvPr>
          <p:cNvSpPr/>
          <p:nvPr>
            <p:custDataLst>
              <p:tags r:id="rId2"/>
            </p:custDataLst>
          </p:nvPr>
        </p:nvSpPr>
        <p:spPr>
          <a:xfrm>
            <a:off x="826638" y="1337702"/>
            <a:ext cx="3330000" cy="3600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7C54D6F4-AD5A-473C-87DE-BCBE0DE111D4}"/>
              </a:ext>
            </a:extLst>
          </p:cNvPr>
          <p:cNvSpPr/>
          <p:nvPr>
            <p:custDataLst>
              <p:tags r:id="rId3"/>
            </p:custDataLst>
          </p:nvPr>
        </p:nvSpPr>
        <p:spPr>
          <a:xfrm>
            <a:off x="4431001" y="1337702"/>
            <a:ext cx="3330000" cy="3600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Rectangle 13">
            <a:extLst>
              <a:ext uri="{FF2B5EF4-FFF2-40B4-BE49-F238E27FC236}">
                <a16:creationId xmlns:a16="http://schemas.microsoft.com/office/drawing/2014/main" id="{3A0A16F2-18BE-4520-8DA3-0C8397404E30}"/>
              </a:ext>
            </a:extLst>
          </p:cNvPr>
          <p:cNvSpPr/>
          <p:nvPr>
            <p:custDataLst>
              <p:tags r:id="rId4"/>
            </p:custDataLst>
          </p:nvPr>
        </p:nvSpPr>
        <p:spPr>
          <a:xfrm>
            <a:off x="8035364" y="1337702"/>
            <a:ext cx="3330000" cy="3600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75B62533-9019-4FD0-B544-41E26845054D}"/>
              </a:ext>
            </a:extLst>
          </p:cNvPr>
          <p:cNvSpPr/>
          <p:nvPr>
            <p:custDataLst>
              <p:tags r:id="rId5"/>
            </p:custDataLst>
          </p:nvPr>
        </p:nvSpPr>
        <p:spPr>
          <a:xfrm>
            <a:off x="960755" y="1575736"/>
            <a:ext cx="3061765" cy="3123932"/>
          </a:xfrm>
          <a:prstGeom prst="rect">
            <a:avLst/>
          </a:prstGeom>
        </p:spPr>
        <p:txBody>
          <a:bodyPr wrap="square">
            <a:spAutoFit/>
          </a:bodyPr>
          <a:lstStyle/>
          <a:p>
            <a:pPr algn="ctr">
              <a:spcAft>
                <a:spcPts val="600"/>
              </a:spcAft>
            </a:pPr>
            <a:r>
              <a:rPr lang="fr-CA" sz="2400" b="1" dirty="0"/>
              <a:t>Ouverture </a:t>
            </a:r>
            <a:br>
              <a:rPr lang="fr-CA" sz="2400" b="1" dirty="0"/>
            </a:br>
            <a:r>
              <a:rPr lang="fr-CA" sz="2400" b="1" dirty="0"/>
              <a:t>et intersectorialité</a:t>
            </a:r>
          </a:p>
          <a:p>
            <a:pPr algn="ctr"/>
            <a:r>
              <a:rPr lang="fr-CA" dirty="0"/>
              <a:t>Favoriser le dialogue et la collaboration entre les personnes provenant d’horizons, de secteurs d’activités et du savoir variés afin d’apprendre par la mise en commun des expériences et des expertises.</a:t>
            </a:r>
          </a:p>
        </p:txBody>
      </p:sp>
      <p:sp>
        <p:nvSpPr>
          <p:cNvPr id="16" name="Rectangle 15">
            <a:extLst>
              <a:ext uri="{FF2B5EF4-FFF2-40B4-BE49-F238E27FC236}">
                <a16:creationId xmlns:a16="http://schemas.microsoft.com/office/drawing/2014/main" id="{FA474EE7-A876-45DD-8100-FCCBD730A346}"/>
              </a:ext>
            </a:extLst>
          </p:cNvPr>
          <p:cNvSpPr/>
          <p:nvPr>
            <p:custDataLst>
              <p:tags r:id="rId6"/>
            </p:custDataLst>
          </p:nvPr>
        </p:nvSpPr>
        <p:spPr>
          <a:xfrm>
            <a:off x="4563683" y="1575736"/>
            <a:ext cx="3061765" cy="3123932"/>
          </a:xfrm>
          <a:prstGeom prst="rect">
            <a:avLst/>
          </a:prstGeom>
        </p:spPr>
        <p:txBody>
          <a:bodyPr wrap="square">
            <a:spAutoFit/>
          </a:bodyPr>
          <a:lstStyle/>
          <a:p>
            <a:pPr algn="ctr">
              <a:spcAft>
                <a:spcPts val="600"/>
              </a:spcAft>
            </a:pPr>
            <a:r>
              <a:rPr lang="fr-CA" sz="2400" b="1" dirty="0"/>
              <a:t>Excellence </a:t>
            </a:r>
            <a:br>
              <a:rPr lang="fr-CA" sz="2400" b="1" dirty="0"/>
            </a:br>
            <a:r>
              <a:rPr lang="fr-CA" sz="2400" b="1" dirty="0"/>
              <a:t>et agilité</a:t>
            </a:r>
          </a:p>
          <a:p>
            <a:pPr algn="ctr"/>
            <a:r>
              <a:rPr lang="fr-CA" dirty="0"/>
              <a:t>S’adapter et s’améliorer continuellement pour mettre en place des pratiques responsables et respectueuses des individus et de notre environnement, qui dépassent les normes et contribuent à élever les standards.</a:t>
            </a:r>
          </a:p>
        </p:txBody>
      </p:sp>
      <p:sp>
        <p:nvSpPr>
          <p:cNvPr id="17" name="Rectangle 16">
            <a:extLst>
              <a:ext uri="{FF2B5EF4-FFF2-40B4-BE49-F238E27FC236}">
                <a16:creationId xmlns:a16="http://schemas.microsoft.com/office/drawing/2014/main" id="{B64023BF-B370-4CA8-A334-4FFD6DB9B041}"/>
              </a:ext>
            </a:extLst>
          </p:cNvPr>
          <p:cNvSpPr/>
          <p:nvPr>
            <p:custDataLst>
              <p:tags r:id="rId7"/>
            </p:custDataLst>
          </p:nvPr>
        </p:nvSpPr>
        <p:spPr>
          <a:xfrm>
            <a:off x="8519813" y="1575736"/>
            <a:ext cx="2361101" cy="3123932"/>
          </a:xfrm>
          <a:prstGeom prst="rect">
            <a:avLst/>
          </a:prstGeom>
        </p:spPr>
        <p:txBody>
          <a:bodyPr wrap="square">
            <a:spAutoFit/>
          </a:bodyPr>
          <a:lstStyle/>
          <a:p>
            <a:pPr algn="ctr">
              <a:spcAft>
                <a:spcPts val="600"/>
              </a:spcAft>
            </a:pPr>
            <a:r>
              <a:rPr lang="fr-CA" sz="2400" b="1" dirty="0"/>
              <a:t>Innovation</a:t>
            </a:r>
            <a:br>
              <a:rPr lang="fr-CA" sz="2400" b="1" dirty="0"/>
            </a:br>
            <a:r>
              <a:rPr lang="fr-CA" sz="2400" b="1" dirty="0"/>
              <a:t>et audace</a:t>
            </a:r>
          </a:p>
          <a:p>
            <a:pPr algn="ctr"/>
            <a:r>
              <a:rPr lang="fr-CA" dirty="0"/>
              <a:t>Proposer des programmes et des activités novatrices qui répondent aux besoins de nos membres et </a:t>
            </a:r>
            <a:br>
              <a:rPr lang="fr-CA" dirty="0"/>
            </a:br>
            <a:r>
              <a:rPr lang="fr-CA" dirty="0"/>
              <a:t>qui tracent la voie à de nouvelles façons </a:t>
            </a:r>
            <a:br>
              <a:rPr lang="fr-CA" dirty="0"/>
            </a:br>
            <a:r>
              <a:rPr lang="fr-CA" dirty="0"/>
              <a:t>de faire.</a:t>
            </a:r>
          </a:p>
        </p:txBody>
      </p:sp>
      <p:grpSp>
        <p:nvGrpSpPr>
          <p:cNvPr id="27" name="Groupe 26">
            <a:extLst>
              <a:ext uri="{FF2B5EF4-FFF2-40B4-BE49-F238E27FC236}">
                <a16:creationId xmlns:a16="http://schemas.microsoft.com/office/drawing/2014/main" id="{2B1EF944-B78F-4B22-901A-9EDC6B2EF7DA}"/>
              </a:ext>
            </a:extLst>
          </p:cNvPr>
          <p:cNvGrpSpPr/>
          <p:nvPr>
            <p:custDataLst>
              <p:tags r:id="rId8"/>
            </p:custDataLst>
          </p:nvPr>
        </p:nvGrpSpPr>
        <p:grpSpPr>
          <a:xfrm>
            <a:off x="4430368" y="5414214"/>
            <a:ext cx="3330000" cy="790439"/>
            <a:chOff x="4430368" y="5597537"/>
            <a:chExt cx="3330000" cy="635132"/>
          </a:xfrm>
        </p:grpSpPr>
        <p:sp>
          <p:nvSpPr>
            <p:cNvPr id="22" name="Rectangle : coins arrondis 21">
              <a:extLst>
                <a:ext uri="{FF2B5EF4-FFF2-40B4-BE49-F238E27FC236}">
                  <a16:creationId xmlns:a16="http://schemas.microsoft.com/office/drawing/2014/main" id="{23D177CA-0B79-4639-88DF-BE517CB4D82C}"/>
                </a:ext>
              </a:extLst>
            </p:cNvPr>
            <p:cNvSpPr/>
            <p:nvPr/>
          </p:nvSpPr>
          <p:spPr>
            <a:xfrm>
              <a:off x="4430368" y="5597537"/>
              <a:ext cx="3330000" cy="6351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ZoneTexte 20">
              <a:extLst>
                <a:ext uri="{FF2B5EF4-FFF2-40B4-BE49-F238E27FC236}">
                  <a16:creationId xmlns:a16="http://schemas.microsoft.com/office/drawing/2014/main" id="{EAA91C46-2E89-4C08-A778-160F86505195}"/>
                </a:ext>
              </a:extLst>
            </p:cNvPr>
            <p:cNvSpPr txBox="1"/>
            <p:nvPr/>
          </p:nvSpPr>
          <p:spPr>
            <a:xfrm>
              <a:off x="4776822" y="5639369"/>
              <a:ext cx="2635485" cy="568799"/>
            </a:xfrm>
            <a:prstGeom prst="rect">
              <a:avLst/>
            </a:prstGeom>
            <a:noFill/>
          </p:spPr>
          <p:txBody>
            <a:bodyPr wrap="square" rtlCol="0">
              <a:spAutoFit/>
            </a:bodyPr>
            <a:lstStyle/>
            <a:p>
              <a:pPr algn="ctr"/>
              <a:r>
                <a:rPr lang="fr-CA" sz="2000" b="1" dirty="0">
                  <a:solidFill>
                    <a:srgbClr val="007199"/>
                  </a:solidFill>
                  <a:hlinkClick r:id="rId13">
                    <a:extLst>
                      <a:ext uri="{A12FA001-AC4F-418D-AE19-62706E023703}">
                        <ahyp:hlinkClr xmlns:ahyp="http://schemas.microsoft.com/office/drawing/2018/hyperlinkcolor" val="tx"/>
                      </a:ext>
                    </a:extLst>
                  </a:hlinkClick>
                </a:rPr>
                <a:t>Consultez la charte de bonnes pratiques </a:t>
              </a:r>
              <a:endParaRPr lang="fr-CA" sz="2000" b="1" dirty="0">
                <a:solidFill>
                  <a:srgbClr val="007199"/>
                </a:solidFill>
              </a:endParaRPr>
            </a:p>
          </p:txBody>
        </p:sp>
      </p:grpSp>
      <p:pic>
        <p:nvPicPr>
          <p:cNvPr id="26" name="Image 25">
            <a:extLst>
              <a:ext uri="{FF2B5EF4-FFF2-40B4-BE49-F238E27FC236}">
                <a16:creationId xmlns:a16="http://schemas.microsoft.com/office/drawing/2014/main" id="{B6F10EA5-CDA9-4D4D-B777-F4A42CAF3219}"/>
              </a:ext>
            </a:extLst>
          </p:cNvPr>
          <p:cNvPicPr>
            <a:picLocks noChangeAspect="1"/>
          </p:cNvPicPr>
          <p:nvPr>
            <p:custDataLst>
              <p:tags r:id="rId9"/>
            </p:custDataLst>
          </p:nvPr>
        </p:nvPicPr>
        <p:blipFill>
          <a:blip r:embed="rId14" cstate="screen">
            <a:extLst>
              <a:ext uri="{28A0092B-C50C-407E-A947-70E740481C1C}">
                <a14:useLocalDpi xmlns:a14="http://schemas.microsoft.com/office/drawing/2010/main"/>
              </a:ext>
            </a:extLst>
          </a:blip>
          <a:stretch>
            <a:fillRect/>
          </a:stretch>
        </p:blipFill>
        <p:spPr>
          <a:xfrm>
            <a:off x="7537216" y="5951845"/>
            <a:ext cx="371857" cy="393193"/>
          </a:xfrm>
          <a:prstGeom prst="rect">
            <a:avLst/>
          </a:prstGeom>
        </p:spPr>
      </p:pic>
    </p:spTree>
    <p:extLst>
      <p:ext uri="{BB962C8B-B14F-4D97-AF65-F5344CB8AC3E}">
        <p14:creationId xmlns:p14="http://schemas.microsoft.com/office/powerpoint/2010/main" val="60183753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75E0C8-A238-4035-874B-05F835E69773}"/>
              </a:ext>
            </a:extLst>
          </p:cNvPr>
          <p:cNvSpPr/>
          <p:nvPr>
            <p:custDataLst>
              <p:tags r:id="rId1"/>
            </p:custDataLst>
          </p:nvPr>
        </p:nvSpPr>
        <p:spPr>
          <a:xfrm>
            <a:off x="269400" y="270000"/>
            <a:ext cx="11653200" cy="6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itre 1">
            <a:extLst>
              <a:ext uri="{FF2B5EF4-FFF2-40B4-BE49-F238E27FC236}">
                <a16:creationId xmlns:a16="http://schemas.microsoft.com/office/drawing/2014/main" id="{8C0466F2-7AA1-499D-A9D4-340264C40CEC}"/>
              </a:ext>
            </a:extLst>
          </p:cNvPr>
          <p:cNvSpPr txBox="1">
            <a:spLocks/>
          </p:cNvSpPr>
          <p:nvPr>
            <p:custDataLst>
              <p:tags r:id="rId2"/>
            </p:custDataLst>
          </p:nvPr>
        </p:nvSpPr>
        <p:spPr>
          <a:xfrm>
            <a:off x="838200" y="529081"/>
            <a:ext cx="10515600" cy="50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dirty="0">
                <a:solidFill>
                  <a:srgbClr val="007199"/>
                </a:solidFill>
              </a:rPr>
              <a:t>10. Informations</a:t>
            </a:r>
          </a:p>
        </p:txBody>
      </p:sp>
      <p:sp>
        <p:nvSpPr>
          <p:cNvPr id="10" name="Rectangle 9">
            <a:extLst>
              <a:ext uri="{FF2B5EF4-FFF2-40B4-BE49-F238E27FC236}">
                <a16:creationId xmlns:a16="http://schemas.microsoft.com/office/drawing/2014/main" id="{2FACEAFA-18A5-411A-A796-1143CC0A1574}"/>
              </a:ext>
            </a:extLst>
          </p:cNvPr>
          <p:cNvSpPr/>
          <p:nvPr>
            <p:custDataLst>
              <p:tags r:id="rId3"/>
            </p:custDataLst>
          </p:nvPr>
        </p:nvSpPr>
        <p:spPr>
          <a:xfrm>
            <a:off x="838201" y="1219828"/>
            <a:ext cx="6874042" cy="5232202"/>
          </a:xfrm>
          <a:prstGeom prst="rect">
            <a:avLst/>
          </a:prstGeom>
        </p:spPr>
        <p:txBody>
          <a:bodyPr wrap="square">
            <a:spAutoFit/>
          </a:bodyPr>
          <a:lstStyle/>
          <a:p>
            <a:r>
              <a:rPr lang="fr-CA" sz="2400" b="1" dirty="0"/>
              <a:t>Activités à venir</a:t>
            </a:r>
          </a:p>
          <a:p>
            <a:pPr>
              <a:spcBef>
                <a:spcPts val="1200"/>
              </a:spcBef>
              <a:tabLst>
                <a:tab pos="628650" algn="l"/>
              </a:tabLst>
            </a:pPr>
            <a:r>
              <a:rPr lang="fr-CA" dirty="0"/>
              <a:t>Atelier RQM-RIISQ – mi-février</a:t>
            </a:r>
          </a:p>
          <a:p>
            <a:pPr marL="285750" lvl="1" indent="-285750">
              <a:spcBef>
                <a:spcPts val="0"/>
              </a:spcBef>
              <a:spcAft>
                <a:spcPts val="600"/>
              </a:spcAft>
              <a:buFont typeface="Arial" panose="020B0604020202020204" pitchFamily="34" charset="0"/>
              <a:buChar char="•"/>
              <a:tabLst>
                <a:tab pos="628650" algn="l"/>
              </a:tabLst>
            </a:pPr>
            <a:r>
              <a:rPr lang="fr-CA" dirty="0"/>
              <a:t>Rôle des scientifiques universitaire au sein des municipalités</a:t>
            </a:r>
          </a:p>
          <a:p>
            <a:pPr marL="0" lvl="1">
              <a:spcBef>
                <a:spcPts val="0"/>
              </a:spcBef>
              <a:tabLst>
                <a:tab pos="628650" algn="l"/>
              </a:tabLst>
            </a:pPr>
            <a:r>
              <a:rPr lang="fr-CA" dirty="0"/>
              <a:t>Conférence sensorielle (Cœur des sciences) – 11-12 ou 13 février </a:t>
            </a:r>
          </a:p>
          <a:p>
            <a:pPr marL="285750" lvl="1" indent="-285750">
              <a:spcBef>
                <a:spcPts val="0"/>
              </a:spcBef>
              <a:spcAft>
                <a:spcPts val="600"/>
              </a:spcAft>
              <a:buFont typeface="Arial" panose="020B0604020202020204" pitchFamily="34" charset="0"/>
              <a:buChar char="•"/>
              <a:tabLst>
                <a:tab pos="628650" algn="l"/>
              </a:tabLst>
            </a:pPr>
            <a:r>
              <a:rPr lang="fr-CA" dirty="0"/>
              <a:t>Les algues seront à l’honneur !</a:t>
            </a:r>
          </a:p>
          <a:p>
            <a:pPr marL="0" lvl="1">
              <a:spcBef>
                <a:spcPts val="0"/>
              </a:spcBef>
              <a:tabLst>
                <a:tab pos="628650" algn="l"/>
              </a:tabLst>
            </a:pPr>
            <a:r>
              <a:rPr lang="fr-CA" dirty="0"/>
              <a:t>Programme </a:t>
            </a:r>
            <a:r>
              <a:rPr lang="fr-CA" i="1" dirty="0"/>
              <a:t>Au-delà de l’Odyssée (en cours de développement) </a:t>
            </a:r>
          </a:p>
          <a:p>
            <a:pPr marL="285750" lvl="1" indent="-285750">
              <a:spcBef>
                <a:spcPts val="0"/>
              </a:spcBef>
              <a:buFont typeface="Arial" panose="020B0604020202020204" pitchFamily="34" charset="0"/>
              <a:buChar char="•"/>
              <a:tabLst>
                <a:tab pos="628650" algn="l"/>
              </a:tabLst>
            </a:pPr>
            <a:r>
              <a:rPr lang="fr-CA" dirty="0"/>
              <a:t>Si vous avez des exemples de projets en recherche </a:t>
            </a:r>
            <a:br>
              <a:rPr lang="fr-CA" dirty="0"/>
            </a:br>
            <a:r>
              <a:rPr lang="fr-CA" dirty="0"/>
              <a:t>maritime qui devraient être valorisés, contactez-nous!</a:t>
            </a:r>
          </a:p>
          <a:p>
            <a:pPr marL="285750" lvl="1" indent="-285750">
              <a:spcBef>
                <a:spcPts val="0"/>
              </a:spcBef>
              <a:buFont typeface="Arial" panose="020B0604020202020204" pitchFamily="34" charset="0"/>
              <a:buChar char="•"/>
              <a:tabLst>
                <a:tab pos="628650" algn="l"/>
              </a:tabLst>
            </a:pPr>
            <a:r>
              <a:rPr lang="fr-CA" dirty="0"/>
              <a:t>Restitution projets PLAINE: Série de webinaires par impacts</a:t>
            </a:r>
          </a:p>
          <a:p>
            <a:pPr>
              <a:spcBef>
                <a:spcPts val="600"/>
              </a:spcBef>
              <a:tabLst>
                <a:tab pos="628650" algn="l"/>
              </a:tabLst>
            </a:pPr>
            <a:r>
              <a:rPr lang="fr-CA" dirty="0"/>
              <a:t>Report de la soumission du programme FONCER - 2025</a:t>
            </a:r>
          </a:p>
          <a:p>
            <a:pPr marL="285750" lvl="1" indent="-285750">
              <a:spcBef>
                <a:spcPts val="0"/>
              </a:spcBef>
              <a:buFont typeface="Arial" panose="020B0604020202020204" pitchFamily="34" charset="0"/>
              <a:buChar char="•"/>
              <a:tabLst>
                <a:tab pos="628650" algn="l"/>
              </a:tabLst>
            </a:pPr>
            <a:r>
              <a:rPr lang="fr-CA" dirty="0"/>
              <a:t>Merci à ceux et celles qui se sont mobilisé.es</a:t>
            </a:r>
          </a:p>
          <a:p>
            <a:pPr>
              <a:spcBef>
                <a:spcPts val="600"/>
              </a:spcBef>
              <a:tabLst>
                <a:tab pos="628650" algn="l"/>
              </a:tabLst>
            </a:pPr>
            <a:r>
              <a:rPr lang="fr-CA" dirty="0"/>
              <a:t>Poursuite de la phase de suivi de SAM </a:t>
            </a:r>
          </a:p>
          <a:p>
            <a:pPr marL="285750" lvl="1" indent="-285750">
              <a:spcBef>
                <a:spcPts val="0"/>
              </a:spcBef>
              <a:buFont typeface="Arial" panose="020B0604020202020204" pitchFamily="34" charset="0"/>
              <a:buChar char="•"/>
              <a:tabLst>
                <a:tab pos="628650" algn="l"/>
              </a:tabLst>
            </a:pPr>
            <a:r>
              <a:rPr lang="fr-CA" dirty="0"/>
              <a:t>4 à 7 de maillage organisé en octobre dernier; </a:t>
            </a:r>
            <a:br>
              <a:rPr lang="fr-CA" dirty="0"/>
            </a:br>
            <a:r>
              <a:rPr lang="fr-CA" dirty="0"/>
              <a:t>une trentaine de personnes ont participé </a:t>
            </a:r>
          </a:p>
          <a:p>
            <a:pPr marL="285750" lvl="1" indent="-285750">
              <a:spcBef>
                <a:spcPts val="0"/>
              </a:spcBef>
              <a:buFont typeface="Arial" panose="020B0604020202020204" pitchFamily="34" charset="0"/>
              <a:buChar char="•"/>
              <a:tabLst>
                <a:tab pos="628650" algn="l"/>
              </a:tabLst>
            </a:pPr>
            <a:r>
              <a:rPr lang="fr-CA" dirty="0"/>
              <a:t>Embargo </a:t>
            </a:r>
            <a:r>
              <a:rPr lang="fr-CA" dirty="0">
                <a:hlinkClick r:id="rId10"/>
              </a:rPr>
              <a:t>sur les projets</a:t>
            </a:r>
            <a:r>
              <a:rPr lang="fr-CA" dirty="0"/>
              <a:t> est levé (9 novembre)</a:t>
            </a:r>
          </a:p>
          <a:p>
            <a:pPr marL="285750" lvl="1" indent="-285750">
              <a:spcBef>
                <a:spcPts val="0"/>
              </a:spcBef>
              <a:buFont typeface="Arial" panose="020B0604020202020204" pitchFamily="34" charset="0"/>
              <a:buChar char="•"/>
              <a:tabLst>
                <a:tab pos="628650" algn="l"/>
              </a:tabLst>
            </a:pPr>
            <a:r>
              <a:rPr lang="fr-CA" dirty="0"/>
              <a:t>Actuellement 5 licences octroyées ou en voie de l’être.</a:t>
            </a:r>
          </a:p>
        </p:txBody>
      </p:sp>
      <p:pic>
        <p:nvPicPr>
          <p:cNvPr id="16" name="Image 15">
            <a:extLst>
              <a:ext uri="{FF2B5EF4-FFF2-40B4-BE49-F238E27FC236}">
                <a16:creationId xmlns:a16="http://schemas.microsoft.com/office/drawing/2014/main" id="{ED03B2FD-8806-45FF-8F5A-642023283952}"/>
              </a:ext>
            </a:extLst>
          </p:cNvPr>
          <p:cNvPicPr>
            <a:picLocks noChangeAspect="1"/>
          </p:cNvPicPr>
          <p:nvPr>
            <p:custDataLst>
              <p:tags r:id="rId4"/>
            </p:custDataLst>
          </p:nvPr>
        </p:nvPicPr>
        <p:blipFill rotWithShape="1">
          <a:blip r:embed="rId11" cstate="screen">
            <a:extLst>
              <a:ext uri="{28A0092B-C50C-407E-A947-70E740481C1C}">
                <a14:useLocalDpi xmlns:a14="http://schemas.microsoft.com/office/drawing/2010/main"/>
              </a:ext>
            </a:extLst>
          </a:blip>
          <a:srcRect l="13162"/>
          <a:stretch/>
        </p:blipFill>
        <p:spPr>
          <a:xfrm>
            <a:off x="7164280" y="3497866"/>
            <a:ext cx="2294972" cy="1761691"/>
          </a:xfrm>
          <a:prstGeom prst="rect">
            <a:avLst/>
          </a:prstGeom>
        </p:spPr>
      </p:pic>
      <p:pic>
        <p:nvPicPr>
          <p:cNvPr id="18" name="Image 17">
            <a:extLst>
              <a:ext uri="{FF2B5EF4-FFF2-40B4-BE49-F238E27FC236}">
                <a16:creationId xmlns:a16="http://schemas.microsoft.com/office/drawing/2014/main" id="{7218D0B5-EAF3-4B44-9B68-62226C0E31B1}"/>
              </a:ext>
            </a:extLst>
          </p:cNvPr>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7830468" y="1291255"/>
            <a:ext cx="2882936" cy="1921957"/>
          </a:xfrm>
          <a:prstGeom prst="rect">
            <a:avLst/>
          </a:prstGeom>
          <a:ln w="88900">
            <a:solidFill>
              <a:schemeClr val="bg1"/>
            </a:solidFill>
            <a:miter lim="800000"/>
          </a:ln>
        </p:spPr>
      </p:pic>
      <p:pic>
        <p:nvPicPr>
          <p:cNvPr id="20" name="Image 19">
            <a:extLst>
              <a:ext uri="{FF2B5EF4-FFF2-40B4-BE49-F238E27FC236}">
                <a16:creationId xmlns:a16="http://schemas.microsoft.com/office/drawing/2014/main" id="{17263757-0474-453C-B338-68BFCC0935A0}"/>
              </a:ext>
            </a:extLst>
          </p:cNvPr>
          <p:cNvPicPr>
            <a:picLocks noChangeAspect="1"/>
          </p:cNvPicPr>
          <p:nvPr>
            <p:custDataLst>
              <p:tags r:id="rId6"/>
            </p:custDataLst>
          </p:nvPr>
        </p:nvPicPr>
        <p:blipFill rotWithShape="1">
          <a:blip r:embed="rId13" cstate="screen">
            <a:extLst>
              <a:ext uri="{28A0092B-C50C-407E-A947-70E740481C1C}">
                <a14:useLocalDpi xmlns:a14="http://schemas.microsoft.com/office/drawing/2010/main"/>
              </a:ext>
            </a:extLst>
          </a:blip>
          <a:srcRect/>
          <a:stretch/>
        </p:blipFill>
        <p:spPr>
          <a:xfrm>
            <a:off x="7712243" y="4914495"/>
            <a:ext cx="2377054" cy="1921957"/>
          </a:xfrm>
          <a:prstGeom prst="rect">
            <a:avLst/>
          </a:prstGeom>
        </p:spPr>
      </p:pic>
      <p:pic>
        <p:nvPicPr>
          <p:cNvPr id="14" name="Image 13">
            <a:extLst>
              <a:ext uri="{FF2B5EF4-FFF2-40B4-BE49-F238E27FC236}">
                <a16:creationId xmlns:a16="http://schemas.microsoft.com/office/drawing/2014/main" id="{F4B9AC89-12C9-43A7-AC6A-8AA15F37B2B8}"/>
              </a:ext>
            </a:extLst>
          </p:cNvPr>
          <p:cNvPicPr>
            <a:picLocks noChangeAspect="1"/>
          </p:cNvPicPr>
          <p:nvPr>
            <p:custDataLst>
              <p:tags r:id="rId7"/>
            </p:custDataLst>
          </p:nvPr>
        </p:nvPicPr>
        <p:blipFill rotWithShape="1">
          <a:blip r:embed="rId14" cstate="screen">
            <a:extLst>
              <a:ext uri="{28A0092B-C50C-407E-A947-70E740481C1C}">
                <a14:useLocalDpi xmlns:a14="http://schemas.microsoft.com/office/drawing/2010/main"/>
              </a:ext>
            </a:extLst>
          </a:blip>
          <a:srcRect/>
          <a:stretch/>
        </p:blipFill>
        <p:spPr>
          <a:xfrm>
            <a:off x="9728652" y="3038239"/>
            <a:ext cx="2463348" cy="2680946"/>
          </a:xfrm>
          <a:prstGeom prst="rect">
            <a:avLst/>
          </a:prstGeom>
          <a:ln w="88900">
            <a:solidFill>
              <a:schemeClr val="bg1"/>
            </a:solidFill>
            <a:miter lim="800000"/>
          </a:ln>
        </p:spPr>
      </p:pic>
    </p:spTree>
    <p:extLst>
      <p:ext uri="{BB962C8B-B14F-4D97-AF65-F5344CB8AC3E}">
        <p14:creationId xmlns:p14="http://schemas.microsoft.com/office/powerpoint/2010/main" val="402592344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75E0C8-A238-4035-874B-05F835E69773}"/>
              </a:ext>
            </a:extLst>
          </p:cNvPr>
          <p:cNvSpPr/>
          <p:nvPr>
            <p:custDataLst>
              <p:tags r:id="rId1"/>
            </p:custDataLst>
          </p:nvPr>
        </p:nvSpPr>
        <p:spPr>
          <a:xfrm>
            <a:off x="269400" y="270000"/>
            <a:ext cx="11653200" cy="6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itre 1">
            <a:extLst>
              <a:ext uri="{FF2B5EF4-FFF2-40B4-BE49-F238E27FC236}">
                <a16:creationId xmlns:a16="http://schemas.microsoft.com/office/drawing/2014/main" id="{8C0466F2-7AA1-499D-A9D4-340264C40CEC}"/>
              </a:ext>
            </a:extLst>
          </p:cNvPr>
          <p:cNvSpPr txBox="1">
            <a:spLocks/>
          </p:cNvSpPr>
          <p:nvPr>
            <p:custDataLst>
              <p:tags r:id="rId2"/>
            </p:custDataLst>
          </p:nvPr>
        </p:nvSpPr>
        <p:spPr>
          <a:xfrm>
            <a:off x="838200" y="529081"/>
            <a:ext cx="10515600" cy="50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dirty="0">
                <a:solidFill>
                  <a:srgbClr val="007199"/>
                </a:solidFill>
              </a:rPr>
              <a:t>10. Informations</a:t>
            </a:r>
          </a:p>
        </p:txBody>
      </p:sp>
      <p:sp>
        <p:nvSpPr>
          <p:cNvPr id="8" name="Rectangle 7">
            <a:extLst>
              <a:ext uri="{FF2B5EF4-FFF2-40B4-BE49-F238E27FC236}">
                <a16:creationId xmlns:a16="http://schemas.microsoft.com/office/drawing/2014/main" id="{C6DD0E15-0F83-4E57-AFA8-A685CB8C12CA}"/>
              </a:ext>
            </a:extLst>
          </p:cNvPr>
          <p:cNvSpPr/>
          <p:nvPr>
            <p:custDataLst>
              <p:tags r:id="rId3"/>
            </p:custDataLst>
          </p:nvPr>
        </p:nvSpPr>
        <p:spPr>
          <a:xfrm>
            <a:off x="838201" y="1219828"/>
            <a:ext cx="10423357" cy="5284524"/>
          </a:xfrm>
          <a:prstGeom prst="rect">
            <a:avLst/>
          </a:prstGeom>
        </p:spPr>
        <p:txBody>
          <a:bodyPr wrap="square">
            <a:spAutoFit/>
          </a:bodyPr>
          <a:lstStyle/>
          <a:p>
            <a:r>
              <a:rPr lang="fr-CA" sz="2400" b="1" dirty="0"/>
              <a:t>Activités passées (entre juin et maintenant)</a:t>
            </a:r>
          </a:p>
          <a:p>
            <a:pPr marL="0" lvl="1" indent="0">
              <a:lnSpc>
                <a:spcPct val="130000"/>
              </a:lnSpc>
              <a:spcBef>
                <a:spcPts val="1200"/>
              </a:spcBef>
              <a:buNone/>
              <a:tabLst>
                <a:tab pos="628650" algn="l"/>
              </a:tabLst>
            </a:pPr>
            <a:r>
              <a:rPr lang="fr-CA" dirty="0"/>
              <a:t>L’équipe continue de représenter le RQM et de participer à différentes activités :</a:t>
            </a:r>
          </a:p>
          <a:p>
            <a:pPr marL="270000" indent="-270000">
              <a:lnSpc>
                <a:spcPct val="130000"/>
              </a:lnSpc>
              <a:buFont typeface="Arial" panose="020B0604020202020204" pitchFamily="34" charset="0"/>
              <a:buChar char="•"/>
            </a:pPr>
            <a:r>
              <a:rPr lang="fr-CA" dirty="0"/>
              <a:t>Table de concertation sur la navigation durable du Saguenay – 2 octobre, Jonquière </a:t>
            </a:r>
          </a:p>
          <a:p>
            <a:pPr marL="270000" indent="-270000">
              <a:lnSpc>
                <a:spcPct val="130000"/>
              </a:lnSpc>
              <a:buFont typeface="Arial" panose="020B0604020202020204" pitchFamily="34" charset="0"/>
              <a:buChar char="•"/>
            </a:pPr>
            <a:r>
              <a:rPr lang="fr-CA" dirty="0"/>
              <a:t>Journée maritime québécoise – 22 octobre, à Québec</a:t>
            </a:r>
          </a:p>
          <a:p>
            <a:pPr marL="270000" indent="-270000">
              <a:lnSpc>
                <a:spcPct val="130000"/>
              </a:lnSpc>
              <a:buFont typeface="Arial" panose="020B0604020202020204" pitchFamily="34" charset="0"/>
              <a:buChar char="•"/>
            </a:pPr>
            <a:r>
              <a:rPr lang="fr-CA" dirty="0" err="1"/>
              <a:t>HyPorts</a:t>
            </a:r>
            <a:r>
              <a:rPr lang="fr-CA" dirty="0"/>
              <a:t> – 5 et 6 novembre, Trois-Rivières</a:t>
            </a:r>
          </a:p>
          <a:p>
            <a:pPr marL="270000" indent="-270000">
              <a:lnSpc>
                <a:spcPct val="130000"/>
              </a:lnSpc>
              <a:buFont typeface="Arial" panose="020B0604020202020204" pitchFamily="34" charset="0"/>
              <a:buChar char="•"/>
            </a:pPr>
            <a:r>
              <a:rPr lang="fr-CA" dirty="0"/>
              <a:t>Atelier pour le Programme scientifique national sur l’eau douce – 22 novembre, Montréal</a:t>
            </a:r>
          </a:p>
          <a:p>
            <a:pPr marL="0" lvl="1">
              <a:lnSpc>
                <a:spcPct val="130000"/>
              </a:lnSpc>
              <a:spcBef>
                <a:spcPts val="1200"/>
              </a:spcBef>
              <a:tabLst>
                <a:tab pos="628650" algn="l"/>
              </a:tabLst>
            </a:pPr>
            <a:r>
              <a:rPr lang="fr-CA" dirty="0"/>
              <a:t>Autres activités réalisées que celles précédemment présentées :</a:t>
            </a:r>
          </a:p>
          <a:p>
            <a:pPr marL="270000" indent="-270000">
              <a:buFont typeface="Arial" panose="020B0604020202020204" pitchFamily="34" charset="0"/>
              <a:buChar char="•"/>
            </a:pPr>
            <a:r>
              <a:rPr lang="fr-CA" dirty="0"/>
              <a:t>Panel </a:t>
            </a:r>
            <a:r>
              <a:rPr lang="fr-CA" b="1" i="1" dirty="0"/>
              <a:t>Venez rencontrer la relève de la recherche maritime </a:t>
            </a:r>
            <a:r>
              <a:rPr lang="fr-CA" dirty="0"/>
              <a:t>– dimanche 3 novembre, Musée régional de Rimouski | UQAR, ISMER, IMAR et UQAC représentés (Écoutez le </a:t>
            </a:r>
            <a:r>
              <a:rPr lang="fr-CA" dirty="0" err="1"/>
              <a:t>balado</a:t>
            </a:r>
            <a:r>
              <a:rPr lang="fr-CA" dirty="0"/>
              <a:t> disponible sur notre site web)</a:t>
            </a:r>
          </a:p>
          <a:p>
            <a:pPr marL="270000" indent="-270000">
              <a:lnSpc>
                <a:spcPct val="130000"/>
              </a:lnSpc>
              <a:buFont typeface="Arial" panose="020B0604020202020204" pitchFamily="34" charset="0"/>
              <a:buChar char="•"/>
            </a:pPr>
            <a:r>
              <a:rPr lang="fr-CA" dirty="0"/>
              <a:t>Appel à mobilité étudiante et PHQ pour participer au </a:t>
            </a:r>
            <a:r>
              <a:rPr lang="fr-CA" b="1" i="1" dirty="0"/>
              <a:t>Symposium Ouranos 2025</a:t>
            </a:r>
            <a:r>
              <a:rPr lang="fr-CA" b="1" dirty="0"/>
              <a:t> </a:t>
            </a:r>
            <a:r>
              <a:rPr lang="fr-CA" dirty="0"/>
              <a:t>– 4 bourses disponibles</a:t>
            </a:r>
          </a:p>
          <a:p>
            <a:pPr marL="270000" indent="-270000">
              <a:lnSpc>
                <a:spcPct val="130000"/>
              </a:lnSpc>
              <a:buFont typeface="Arial" panose="020B0604020202020204" pitchFamily="34" charset="0"/>
              <a:buChar char="•"/>
            </a:pPr>
            <a:r>
              <a:rPr lang="fr-CA" dirty="0"/>
              <a:t>Vernissage de l’exposition </a:t>
            </a:r>
            <a:r>
              <a:rPr lang="fr-CA" b="1" i="1" dirty="0"/>
              <a:t>À des brasses de profondeur</a:t>
            </a:r>
            <a:r>
              <a:rPr lang="fr-CA" b="1" dirty="0"/>
              <a:t> </a:t>
            </a:r>
            <a:r>
              <a:rPr lang="fr-CA" dirty="0"/>
              <a:t>– 1</a:t>
            </a:r>
            <a:r>
              <a:rPr lang="fr-CA" baseline="30000" dirty="0"/>
              <a:t>er</a:t>
            </a:r>
            <a:r>
              <a:rPr lang="fr-CA" dirty="0"/>
              <a:t> octobre, UQAR (</a:t>
            </a:r>
          </a:p>
          <a:p>
            <a:pPr marL="270000" indent="-270000">
              <a:lnSpc>
                <a:spcPct val="130000"/>
              </a:lnSpc>
              <a:buFont typeface="Arial" panose="020B0604020202020204" pitchFamily="34" charset="0"/>
              <a:buChar char="•"/>
            </a:pPr>
            <a:r>
              <a:rPr lang="fr-CA" dirty="0"/>
              <a:t>Appel à participation étudiante (4 personnes) </a:t>
            </a:r>
            <a:r>
              <a:rPr lang="fr-CA" b="1" i="1" dirty="0"/>
              <a:t>Parcours laurentien </a:t>
            </a:r>
          </a:p>
          <a:p>
            <a:pPr marL="270000" indent="-270000">
              <a:spcBef>
                <a:spcPts val="600"/>
              </a:spcBef>
              <a:buFont typeface="Arial" panose="020B0604020202020204" pitchFamily="34" charset="0"/>
              <a:buChar char="•"/>
            </a:pPr>
            <a:r>
              <a:rPr lang="fr-CA" b="1" i="1" dirty="0"/>
              <a:t>Regard sur le Saint-Laurent 3</a:t>
            </a:r>
            <a:r>
              <a:rPr lang="fr-CA" b="1" i="1" baseline="30000" dirty="0"/>
              <a:t>e</a:t>
            </a:r>
            <a:r>
              <a:rPr lang="fr-CA" b="1" i="1" dirty="0"/>
              <a:t> édition</a:t>
            </a:r>
            <a:r>
              <a:rPr lang="fr-CA" i="1" dirty="0"/>
              <a:t> </a:t>
            </a:r>
            <a:r>
              <a:rPr lang="fr-CA" dirty="0"/>
              <a:t>: près de 200 photos soumises – </a:t>
            </a:r>
            <a:r>
              <a:rPr lang="fr-CA" dirty="0">
                <a:hlinkClick r:id="rId6"/>
              </a:rPr>
              <a:t>photos gagnantes </a:t>
            </a:r>
            <a:r>
              <a:rPr lang="fr-CA" dirty="0"/>
              <a:t>exposées au Musée régional de Rimouski jusqu’au 16 février.</a:t>
            </a:r>
          </a:p>
        </p:txBody>
      </p:sp>
    </p:spTree>
    <p:extLst>
      <p:ext uri="{BB962C8B-B14F-4D97-AF65-F5344CB8AC3E}">
        <p14:creationId xmlns:p14="http://schemas.microsoft.com/office/powerpoint/2010/main" val="366897834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3A360DC-41E6-49EC-8FBC-B558F1043D7D}"/>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0"/>
            <a:ext cx="8566030" cy="6857995"/>
          </a:xfrm>
          <a:prstGeom prst="rect">
            <a:avLst/>
          </a:prstGeom>
        </p:spPr>
      </p:pic>
      <p:sp>
        <p:nvSpPr>
          <p:cNvPr id="7" name="ZoneTexte 6">
            <a:extLst>
              <a:ext uri="{FF2B5EF4-FFF2-40B4-BE49-F238E27FC236}">
                <a16:creationId xmlns:a16="http://schemas.microsoft.com/office/drawing/2014/main" id="{F53012EA-D1CB-4ED5-B583-79313A3AAC2D}"/>
              </a:ext>
            </a:extLst>
          </p:cNvPr>
          <p:cNvSpPr txBox="1"/>
          <p:nvPr>
            <p:custDataLst>
              <p:tags r:id="rId2"/>
            </p:custDataLst>
          </p:nvPr>
        </p:nvSpPr>
        <p:spPr>
          <a:xfrm>
            <a:off x="8909518" y="5341562"/>
            <a:ext cx="2943223" cy="1184940"/>
          </a:xfrm>
          <a:prstGeom prst="rect">
            <a:avLst/>
          </a:prstGeom>
          <a:noFill/>
        </p:spPr>
        <p:txBody>
          <a:bodyPr wrap="square" rtlCol="0">
            <a:spAutoFit/>
          </a:bodyPr>
          <a:lstStyle/>
          <a:p>
            <a:pPr algn="ctr">
              <a:spcAft>
                <a:spcPts val="1800"/>
              </a:spcAft>
            </a:pPr>
            <a:r>
              <a:rPr lang="fr-CA" sz="2000" dirty="0">
                <a:latin typeface="Museo Sans 500" panose="02000000000000000000" pitchFamily="50" charset="0"/>
              </a:rPr>
              <a:t>Jean</a:t>
            </a:r>
            <a:br>
              <a:rPr lang="fr-CA" sz="2000" dirty="0">
                <a:latin typeface="Museo Sans 500" panose="02000000000000000000" pitchFamily="50" charset="0"/>
              </a:rPr>
            </a:br>
            <a:r>
              <a:rPr lang="fr-CA" sz="2000" dirty="0">
                <a:latin typeface="Museo Sans 500" panose="02000000000000000000" pitchFamily="50" charset="0"/>
              </a:rPr>
              <a:t>TANGUAY</a:t>
            </a:r>
          </a:p>
          <a:p>
            <a:pPr algn="ctr">
              <a:spcAft>
                <a:spcPts val="1800"/>
              </a:spcAft>
            </a:pPr>
            <a:r>
              <a:rPr lang="fr-CA" sz="1400" i="1" dirty="0">
                <a:latin typeface="Museo Sans 300" panose="02000000000000000000" pitchFamily="50" charset="0"/>
              </a:rPr>
              <a:t>Phare Saguenay</a:t>
            </a:r>
          </a:p>
        </p:txBody>
      </p:sp>
      <p:cxnSp>
        <p:nvCxnSpPr>
          <p:cNvPr id="10" name="Connecteur droit 9">
            <a:extLst>
              <a:ext uri="{FF2B5EF4-FFF2-40B4-BE49-F238E27FC236}">
                <a16:creationId xmlns:a16="http://schemas.microsoft.com/office/drawing/2014/main" id="{542C343D-2ADB-4827-80CD-F4FD28C3D73E}"/>
              </a:ext>
            </a:extLst>
          </p:cNvPr>
          <p:cNvCxnSpPr/>
          <p:nvPr>
            <p:custDataLst>
              <p:tags r:id="rId3"/>
            </p:custDataLst>
          </p:nvPr>
        </p:nvCxnSpPr>
        <p:spPr>
          <a:xfrm>
            <a:off x="8570257" y="3429000"/>
            <a:ext cx="1907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2724C1BC-4CA6-495E-93A6-0FA6BC28D5C5}"/>
              </a:ext>
            </a:extLst>
          </p:cNvPr>
          <p:cNvSpPr txBox="1"/>
          <p:nvPr>
            <p:custDataLst>
              <p:tags r:id="rId4"/>
            </p:custDataLst>
          </p:nvPr>
        </p:nvSpPr>
        <p:spPr>
          <a:xfrm>
            <a:off x="8909517" y="4626269"/>
            <a:ext cx="2943224" cy="538609"/>
          </a:xfrm>
          <a:prstGeom prst="rect">
            <a:avLst/>
          </a:prstGeom>
          <a:noFill/>
        </p:spPr>
        <p:txBody>
          <a:bodyPr wrap="square" rtlCol="0">
            <a:spAutoFit/>
          </a:bodyPr>
          <a:lstStyle/>
          <a:p>
            <a:pPr algn="ctr">
              <a:spcAft>
                <a:spcPts val="300"/>
              </a:spcAft>
            </a:pPr>
            <a:r>
              <a:rPr lang="fr-CA" sz="1050" dirty="0">
                <a:latin typeface="Museo Sans 300" panose="02000000000000000000" pitchFamily="50" charset="0"/>
              </a:rPr>
              <a:t>CATÉGORIE</a:t>
            </a:r>
            <a:endParaRPr lang="fr-CA" sz="1600" dirty="0">
              <a:latin typeface="Museo Sans 300" panose="02000000000000000000" pitchFamily="50" charset="0"/>
            </a:endParaRPr>
          </a:p>
          <a:p>
            <a:pPr algn="ctr">
              <a:spcAft>
                <a:spcPts val="1800"/>
              </a:spcAft>
            </a:pPr>
            <a:r>
              <a:rPr lang="fr-CA" sz="1600" dirty="0">
                <a:latin typeface="Museo Sans 500" panose="02000000000000000000" pitchFamily="50" charset="0"/>
              </a:rPr>
              <a:t>Fjord du Saguenay</a:t>
            </a:r>
          </a:p>
        </p:txBody>
      </p:sp>
      <p:sp>
        <p:nvSpPr>
          <p:cNvPr id="9" name="Titre 1">
            <a:extLst>
              <a:ext uri="{FF2B5EF4-FFF2-40B4-BE49-F238E27FC236}">
                <a16:creationId xmlns:a16="http://schemas.microsoft.com/office/drawing/2014/main" id="{EE54F437-ACCB-4836-BF74-7D8A7D28F2BD}"/>
              </a:ext>
            </a:extLst>
          </p:cNvPr>
          <p:cNvSpPr txBox="1">
            <a:spLocks/>
          </p:cNvSpPr>
          <p:nvPr>
            <p:custDataLst>
              <p:tags r:id="rId5"/>
            </p:custDataLst>
          </p:nvPr>
        </p:nvSpPr>
        <p:spPr>
          <a:xfrm>
            <a:off x="8909517" y="0"/>
            <a:ext cx="2943224" cy="1497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dirty="0">
                <a:solidFill>
                  <a:srgbClr val="007199"/>
                </a:solidFill>
              </a:rPr>
              <a:t>11. Questions et affaires diverses</a:t>
            </a:r>
          </a:p>
        </p:txBody>
      </p:sp>
      <p:sp>
        <p:nvSpPr>
          <p:cNvPr id="12" name="Espace réservé du contenu 2">
            <a:extLst>
              <a:ext uri="{FF2B5EF4-FFF2-40B4-BE49-F238E27FC236}">
                <a16:creationId xmlns:a16="http://schemas.microsoft.com/office/drawing/2014/main" id="{61E013F7-4E69-4D62-8E47-203090239D1A}"/>
              </a:ext>
            </a:extLst>
          </p:cNvPr>
          <p:cNvSpPr txBox="1">
            <a:spLocks/>
          </p:cNvSpPr>
          <p:nvPr>
            <p:custDataLst>
              <p:tags r:id="rId6"/>
            </p:custDataLst>
          </p:nvPr>
        </p:nvSpPr>
        <p:spPr>
          <a:xfrm>
            <a:off x="8909517" y="1422763"/>
            <a:ext cx="2943224"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dirty="0"/>
              <a:t>À votre tour!</a:t>
            </a:r>
          </a:p>
        </p:txBody>
      </p:sp>
      <p:pic>
        <p:nvPicPr>
          <p:cNvPr id="4" name="Image 3">
            <a:extLst>
              <a:ext uri="{FF2B5EF4-FFF2-40B4-BE49-F238E27FC236}">
                <a16:creationId xmlns:a16="http://schemas.microsoft.com/office/drawing/2014/main" id="{2D1528EC-474E-4F60-B074-C3B7C4554435}"/>
              </a:ext>
            </a:extLst>
          </p:cNvPr>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9660481" y="3200400"/>
            <a:ext cx="1441297" cy="1441297"/>
          </a:xfrm>
          <a:prstGeom prst="rect">
            <a:avLst/>
          </a:prstGeom>
        </p:spPr>
      </p:pic>
    </p:spTree>
    <p:extLst>
      <p:ext uri="{BB962C8B-B14F-4D97-AF65-F5344CB8AC3E}">
        <p14:creationId xmlns:p14="http://schemas.microsoft.com/office/powerpoint/2010/main" val="1379004671"/>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3A360DC-41E6-49EC-8FBC-B558F1043D7D}"/>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3621743" y="0"/>
            <a:ext cx="8570257" cy="6857989"/>
          </a:xfrm>
          <a:prstGeom prst="rect">
            <a:avLst/>
          </a:prstGeom>
        </p:spPr>
      </p:pic>
      <p:sp>
        <p:nvSpPr>
          <p:cNvPr id="6" name="ZoneTexte 5">
            <a:extLst>
              <a:ext uri="{FF2B5EF4-FFF2-40B4-BE49-F238E27FC236}">
                <a16:creationId xmlns:a16="http://schemas.microsoft.com/office/drawing/2014/main" id="{FAD1569F-FAF6-49E7-9977-71CD91830CD2}"/>
              </a:ext>
            </a:extLst>
          </p:cNvPr>
          <p:cNvSpPr txBox="1"/>
          <p:nvPr>
            <p:custDataLst>
              <p:tags r:id="rId2"/>
            </p:custDataLst>
          </p:nvPr>
        </p:nvSpPr>
        <p:spPr>
          <a:xfrm>
            <a:off x="339259" y="4626268"/>
            <a:ext cx="2943225" cy="538609"/>
          </a:xfrm>
          <a:prstGeom prst="rect">
            <a:avLst/>
          </a:prstGeom>
          <a:noFill/>
        </p:spPr>
        <p:txBody>
          <a:bodyPr wrap="square" rtlCol="0">
            <a:spAutoFit/>
          </a:bodyPr>
          <a:lstStyle/>
          <a:p>
            <a:pPr algn="ctr">
              <a:spcAft>
                <a:spcPts val="300"/>
              </a:spcAft>
            </a:pPr>
            <a:r>
              <a:rPr lang="fr-CA" sz="1050" dirty="0">
                <a:latin typeface="Museo Sans 300" panose="02000000000000000000" pitchFamily="50" charset="0"/>
              </a:rPr>
              <a:t>CATÉGORIE</a:t>
            </a:r>
            <a:endParaRPr lang="fr-CA" sz="1600" dirty="0">
              <a:latin typeface="Museo Sans 300" panose="02000000000000000000" pitchFamily="50" charset="0"/>
            </a:endParaRPr>
          </a:p>
          <a:p>
            <a:pPr algn="ctr">
              <a:spcAft>
                <a:spcPts val="1800"/>
              </a:spcAft>
            </a:pPr>
            <a:r>
              <a:rPr lang="fr-CA" sz="1600" dirty="0">
                <a:latin typeface="Museo Sans 500" panose="02000000000000000000" pitchFamily="50" charset="0"/>
              </a:rPr>
              <a:t>Paysages du Saint-Laurent</a:t>
            </a:r>
          </a:p>
        </p:txBody>
      </p:sp>
      <p:sp>
        <p:nvSpPr>
          <p:cNvPr id="7" name="ZoneTexte 6">
            <a:extLst>
              <a:ext uri="{FF2B5EF4-FFF2-40B4-BE49-F238E27FC236}">
                <a16:creationId xmlns:a16="http://schemas.microsoft.com/office/drawing/2014/main" id="{F53012EA-D1CB-4ED5-B583-79313A3AAC2D}"/>
              </a:ext>
            </a:extLst>
          </p:cNvPr>
          <p:cNvSpPr txBox="1"/>
          <p:nvPr>
            <p:custDataLst>
              <p:tags r:id="rId3"/>
            </p:custDataLst>
          </p:nvPr>
        </p:nvSpPr>
        <p:spPr>
          <a:xfrm>
            <a:off x="339260" y="5341562"/>
            <a:ext cx="2943223" cy="1184940"/>
          </a:xfrm>
          <a:prstGeom prst="rect">
            <a:avLst/>
          </a:prstGeom>
          <a:noFill/>
        </p:spPr>
        <p:txBody>
          <a:bodyPr wrap="square" rtlCol="0">
            <a:spAutoFit/>
          </a:bodyPr>
          <a:lstStyle/>
          <a:p>
            <a:pPr algn="ctr">
              <a:spcAft>
                <a:spcPts val="1800"/>
              </a:spcAft>
            </a:pPr>
            <a:r>
              <a:rPr lang="fr-CA" sz="2000" dirty="0">
                <a:latin typeface="Museo Sans 500" panose="02000000000000000000" pitchFamily="50" charset="0"/>
              </a:rPr>
              <a:t>Audrey</a:t>
            </a:r>
            <a:br>
              <a:rPr lang="fr-CA" sz="2000" dirty="0">
                <a:latin typeface="Museo Sans 500" panose="02000000000000000000" pitchFamily="50" charset="0"/>
              </a:rPr>
            </a:br>
            <a:r>
              <a:rPr lang="fr-CA" sz="2000" dirty="0">
                <a:latin typeface="Museo Sans 500" panose="02000000000000000000" pitchFamily="50" charset="0"/>
              </a:rPr>
              <a:t>MAINGUY</a:t>
            </a:r>
          </a:p>
          <a:p>
            <a:pPr algn="ctr">
              <a:spcAft>
                <a:spcPts val="1800"/>
              </a:spcAft>
            </a:pPr>
            <a:r>
              <a:rPr lang="fr-CA" sz="1400" i="1" dirty="0">
                <a:latin typeface="Museo Sans 300" panose="02000000000000000000" pitchFamily="50" charset="0"/>
              </a:rPr>
              <a:t>Au cœur de la banquise</a:t>
            </a:r>
          </a:p>
        </p:txBody>
      </p:sp>
      <p:cxnSp>
        <p:nvCxnSpPr>
          <p:cNvPr id="10" name="Connecteur droit 9">
            <a:extLst>
              <a:ext uri="{FF2B5EF4-FFF2-40B4-BE49-F238E27FC236}">
                <a16:creationId xmlns:a16="http://schemas.microsoft.com/office/drawing/2014/main" id="{542C343D-2ADB-4827-80CD-F4FD28C3D73E}"/>
              </a:ext>
            </a:extLst>
          </p:cNvPr>
          <p:cNvCxnSpPr/>
          <p:nvPr>
            <p:custDataLst>
              <p:tags r:id="rId4"/>
            </p:custDataLst>
          </p:nvPr>
        </p:nvCxnSpPr>
        <p:spPr>
          <a:xfrm>
            <a:off x="1714500" y="3429000"/>
            <a:ext cx="1907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228EB294-3A00-40E6-A6F1-15E8722D8C7A}"/>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1097269" y="3200400"/>
            <a:ext cx="1441297" cy="1441297"/>
          </a:xfrm>
          <a:prstGeom prst="rect">
            <a:avLst/>
          </a:prstGeom>
        </p:spPr>
      </p:pic>
      <p:sp>
        <p:nvSpPr>
          <p:cNvPr id="14" name="Espace réservé du contenu 2">
            <a:extLst>
              <a:ext uri="{FF2B5EF4-FFF2-40B4-BE49-F238E27FC236}">
                <a16:creationId xmlns:a16="http://schemas.microsoft.com/office/drawing/2014/main" id="{25B4B381-BAF5-4B38-99E8-1EA4250AD926}"/>
              </a:ext>
            </a:extLst>
          </p:cNvPr>
          <p:cNvSpPr txBox="1">
            <a:spLocks/>
          </p:cNvSpPr>
          <p:nvPr>
            <p:custDataLst>
              <p:tags r:id="rId6"/>
            </p:custDataLst>
          </p:nvPr>
        </p:nvSpPr>
        <p:spPr>
          <a:xfrm>
            <a:off x="339260" y="1422763"/>
            <a:ext cx="2943223" cy="1777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b="1" dirty="0"/>
              <a:t>Prochaine rencontre</a:t>
            </a:r>
          </a:p>
          <a:p>
            <a:pPr marL="0" indent="0" algn="ctr">
              <a:buFont typeface="Arial" panose="020B0604020202020204" pitchFamily="34" charset="0"/>
              <a:buNone/>
            </a:pPr>
            <a:r>
              <a:rPr lang="fr-CA" sz="2000" dirty="0"/>
              <a:t>mardi 18 mars</a:t>
            </a:r>
            <a:br>
              <a:rPr lang="fr-CA" sz="2000" dirty="0"/>
            </a:br>
            <a:r>
              <a:rPr lang="fr-CA" sz="2000" dirty="0"/>
              <a:t>de 12 h à 13 h 30</a:t>
            </a:r>
            <a:br>
              <a:rPr lang="fr-CA" sz="2000" dirty="0"/>
            </a:br>
            <a:r>
              <a:rPr lang="fr-CA" sz="2000" dirty="0"/>
              <a:t>à Québec </a:t>
            </a:r>
            <a:br>
              <a:rPr lang="fr-CA" sz="2000" dirty="0"/>
            </a:br>
            <a:r>
              <a:rPr lang="fr-CA" sz="2000" dirty="0"/>
              <a:t>(lieu à déterminer)</a:t>
            </a:r>
          </a:p>
        </p:txBody>
      </p:sp>
      <p:sp>
        <p:nvSpPr>
          <p:cNvPr id="15" name="Titre 1">
            <a:extLst>
              <a:ext uri="{FF2B5EF4-FFF2-40B4-BE49-F238E27FC236}">
                <a16:creationId xmlns:a16="http://schemas.microsoft.com/office/drawing/2014/main" id="{5FB352FE-250B-465C-91B9-ABB6C8DFEF62}"/>
              </a:ext>
            </a:extLst>
          </p:cNvPr>
          <p:cNvSpPr txBox="1">
            <a:spLocks/>
          </p:cNvSpPr>
          <p:nvPr>
            <p:custDataLst>
              <p:tags r:id="rId7"/>
            </p:custDataLst>
          </p:nvPr>
        </p:nvSpPr>
        <p:spPr>
          <a:xfrm>
            <a:off x="339259" y="-22011"/>
            <a:ext cx="2943223" cy="1547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dirty="0">
                <a:solidFill>
                  <a:srgbClr val="007199"/>
                </a:solidFill>
              </a:rPr>
              <a:t>12. Comités de direction</a:t>
            </a:r>
            <a:r>
              <a:rPr lang="fr-CA" sz="3200" dirty="0"/>
              <a:t> </a:t>
            </a:r>
            <a:endParaRPr lang="fr-CA" sz="3200" dirty="0">
              <a:solidFill>
                <a:srgbClr val="007199"/>
              </a:solidFill>
            </a:endParaRPr>
          </a:p>
        </p:txBody>
      </p:sp>
    </p:spTree>
    <p:extLst>
      <p:ext uri="{BB962C8B-B14F-4D97-AF65-F5344CB8AC3E}">
        <p14:creationId xmlns:p14="http://schemas.microsoft.com/office/powerpoint/2010/main" val="344596148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3A360DC-41E6-49EC-8FBC-B558F1043D7D}"/>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1"/>
            <a:ext cx="8566031" cy="6857993"/>
          </a:xfrm>
          <a:prstGeom prst="rect">
            <a:avLst/>
          </a:prstGeom>
        </p:spPr>
      </p:pic>
      <p:sp>
        <p:nvSpPr>
          <p:cNvPr id="7" name="ZoneTexte 6">
            <a:extLst>
              <a:ext uri="{FF2B5EF4-FFF2-40B4-BE49-F238E27FC236}">
                <a16:creationId xmlns:a16="http://schemas.microsoft.com/office/drawing/2014/main" id="{F53012EA-D1CB-4ED5-B583-79313A3AAC2D}"/>
              </a:ext>
            </a:extLst>
          </p:cNvPr>
          <p:cNvSpPr txBox="1"/>
          <p:nvPr>
            <p:custDataLst>
              <p:tags r:id="rId2"/>
            </p:custDataLst>
          </p:nvPr>
        </p:nvSpPr>
        <p:spPr>
          <a:xfrm>
            <a:off x="8909516" y="5341562"/>
            <a:ext cx="2943223" cy="1184940"/>
          </a:xfrm>
          <a:prstGeom prst="rect">
            <a:avLst/>
          </a:prstGeom>
          <a:noFill/>
        </p:spPr>
        <p:txBody>
          <a:bodyPr wrap="square" rtlCol="0">
            <a:spAutoFit/>
          </a:bodyPr>
          <a:lstStyle/>
          <a:p>
            <a:pPr algn="ctr">
              <a:spcAft>
                <a:spcPts val="1800"/>
              </a:spcAft>
            </a:pPr>
            <a:r>
              <a:rPr lang="fr-CA" sz="2000" dirty="0">
                <a:latin typeface="Museo Sans 500" panose="02000000000000000000" pitchFamily="50" charset="0"/>
              </a:rPr>
              <a:t>Marcel </a:t>
            </a:r>
            <a:br>
              <a:rPr lang="fr-CA" sz="2000" dirty="0">
                <a:latin typeface="Museo Sans 500" panose="02000000000000000000" pitchFamily="50" charset="0"/>
              </a:rPr>
            </a:br>
            <a:r>
              <a:rPr lang="fr-CA" sz="2000" dirty="0">
                <a:latin typeface="Museo Sans 500" panose="02000000000000000000" pitchFamily="50" charset="0"/>
              </a:rPr>
              <a:t>HOULE</a:t>
            </a:r>
          </a:p>
          <a:p>
            <a:pPr algn="ctr">
              <a:spcAft>
                <a:spcPts val="1800"/>
              </a:spcAft>
            </a:pPr>
            <a:r>
              <a:rPr lang="fr-CA" sz="1400" i="1" dirty="0">
                <a:latin typeface="Museo Sans 300" panose="02000000000000000000" pitchFamily="50" charset="0"/>
              </a:rPr>
              <a:t>Les éoliennes voyagent</a:t>
            </a:r>
          </a:p>
        </p:txBody>
      </p:sp>
      <p:sp>
        <p:nvSpPr>
          <p:cNvPr id="9" name="ZoneTexte 8">
            <a:extLst>
              <a:ext uri="{FF2B5EF4-FFF2-40B4-BE49-F238E27FC236}">
                <a16:creationId xmlns:a16="http://schemas.microsoft.com/office/drawing/2014/main" id="{C793BDA2-4D8A-47AD-AAD7-1E2D03B591D8}"/>
              </a:ext>
            </a:extLst>
          </p:cNvPr>
          <p:cNvSpPr txBox="1"/>
          <p:nvPr>
            <p:custDataLst>
              <p:tags r:id="rId3"/>
            </p:custDataLst>
          </p:nvPr>
        </p:nvSpPr>
        <p:spPr>
          <a:xfrm>
            <a:off x="8909515" y="4632553"/>
            <a:ext cx="2943225" cy="538609"/>
          </a:xfrm>
          <a:prstGeom prst="rect">
            <a:avLst/>
          </a:prstGeom>
          <a:noFill/>
        </p:spPr>
        <p:txBody>
          <a:bodyPr wrap="square" rtlCol="0">
            <a:spAutoFit/>
          </a:bodyPr>
          <a:lstStyle/>
          <a:p>
            <a:pPr algn="ctr">
              <a:spcAft>
                <a:spcPts val="300"/>
              </a:spcAft>
            </a:pPr>
            <a:r>
              <a:rPr lang="fr-CA" sz="1050" dirty="0">
                <a:latin typeface="Museo Sans 300" panose="02000000000000000000" pitchFamily="50" charset="0"/>
              </a:rPr>
              <a:t>CATÉGORIE</a:t>
            </a:r>
            <a:endParaRPr lang="fr-CA" sz="1600" dirty="0">
              <a:latin typeface="Museo Sans 300" panose="02000000000000000000" pitchFamily="50" charset="0"/>
            </a:endParaRPr>
          </a:p>
          <a:p>
            <a:pPr algn="ctr">
              <a:spcAft>
                <a:spcPts val="1800"/>
              </a:spcAft>
            </a:pPr>
            <a:r>
              <a:rPr lang="fr-CA" sz="1600" dirty="0">
                <a:latin typeface="Museo Sans 500" panose="02000000000000000000" pitchFamily="50" charset="0"/>
              </a:rPr>
              <a:t>Le Saint-Laurent et l’humain</a:t>
            </a:r>
          </a:p>
        </p:txBody>
      </p:sp>
      <p:cxnSp>
        <p:nvCxnSpPr>
          <p:cNvPr id="16" name="Connecteur droit 15">
            <a:extLst>
              <a:ext uri="{FF2B5EF4-FFF2-40B4-BE49-F238E27FC236}">
                <a16:creationId xmlns:a16="http://schemas.microsoft.com/office/drawing/2014/main" id="{144044B3-EE24-4356-A131-2C6096D689E4}"/>
              </a:ext>
            </a:extLst>
          </p:cNvPr>
          <p:cNvCxnSpPr/>
          <p:nvPr>
            <p:custDataLst>
              <p:tags r:id="rId4"/>
            </p:custDataLst>
          </p:nvPr>
        </p:nvCxnSpPr>
        <p:spPr>
          <a:xfrm>
            <a:off x="8570257" y="3429000"/>
            <a:ext cx="1907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2F9EB9C0-C455-4BE7-A5F5-635763472750}"/>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9660479" y="3200400"/>
            <a:ext cx="1441297" cy="1441297"/>
          </a:xfrm>
          <a:prstGeom prst="rect">
            <a:avLst/>
          </a:prstGeom>
        </p:spPr>
      </p:pic>
      <p:sp>
        <p:nvSpPr>
          <p:cNvPr id="20" name="Titre 1">
            <a:extLst>
              <a:ext uri="{FF2B5EF4-FFF2-40B4-BE49-F238E27FC236}">
                <a16:creationId xmlns:a16="http://schemas.microsoft.com/office/drawing/2014/main" id="{8791CF03-381A-48CD-ACA6-F9AC5DD17F8D}"/>
              </a:ext>
            </a:extLst>
          </p:cNvPr>
          <p:cNvSpPr txBox="1">
            <a:spLocks/>
          </p:cNvSpPr>
          <p:nvPr>
            <p:custDataLst>
              <p:tags r:id="rId6"/>
            </p:custDataLst>
          </p:nvPr>
        </p:nvSpPr>
        <p:spPr>
          <a:xfrm>
            <a:off x="8909517" y="0"/>
            <a:ext cx="2943224" cy="1497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dirty="0">
                <a:solidFill>
                  <a:srgbClr val="007199"/>
                </a:solidFill>
              </a:rPr>
              <a:t>13. Clôture de </a:t>
            </a:r>
            <a:br>
              <a:rPr lang="fr-CA" sz="3200" dirty="0">
                <a:solidFill>
                  <a:srgbClr val="007199"/>
                </a:solidFill>
              </a:rPr>
            </a:br>
            <a:r>
              <a:rPr lang="fr-CA" sz="3200" dirty="0">
                <a:solidFill>
                  <a:srgbClr val="007199"/>
                </a:solidFill>
              </a:rPr>
              <a:t>la séance</a:t>
            </a:r>
          </a:p>
        </p:txBody>
      </p:sp>
      <p:sp>
        <p:nvSpPr>
          <p:cNvPr id="21" name="Espace réservé du contenu 2">
            <a:extLst>
              <a:ext uri="{FF2B5EF4-FFF2-40B4-BE49-F238E27FC236}">
                <a16:creationId xmlns:a16="http://schemas.microsoft.com/office/drawing/2014/main" id="{24FE26D8-9805-40AE-B98C-A2C8C4977893}"/>
              </a:ext>
            </a:extLst>
          </p:cNvPr>
          <p:cNvSpPr txBox="1">
            <a:spLocks/>
          </p:cNvSpPr>
          <p:nvPr>
            <p:custDataLst>
              <p:tags r:id="rId7"/>
            </p:custDataLst>
          </p:nvPr>
        </p:nvSpPr>
        <p:spPr>
          <a:xfrm>
            <a:off x="8909517" y="1422763"/>
            <a:ext cx="2943224"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dirty="0"/>
              <a:t>Merci!</a:t>
            </a:r>
          </a:p>
        </p:txBody>
      </p:sp>
    </p:spTree>
    <p:extLst>
      <p:ext uri="{BB962C8B-B14F-4D97-AF65-F5344CB8AC3E}">
        <p14:creationId xmlns:p14="http://schemas.microsoft.com/office/powerpoint/2010/main" val="4259389476"/>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AD1569F-FAF6-49E7-9977-71CD91830CD2}"/>
              </a:ext>
            </a:extLst>
          </p:cNvPr>
          <p:cNvSpPr txBox="1"/>
          <p:nvPr>
            <p:custDataLst>
              <p:tags r:id="rId1"/>
            </p:custDataLst>
          </p:nvPr>
        </p:nvSpPr>
        <p:spPr>
          <a:xfrm>
            <a:off x="339259" y="4638287"/>
            <a:ext cx="2943225" cy="784830"/>
          </a:xfrm>
          <a:prstGeom prst="rect">
            <a:avLst/>
          </a:prstGeom>
          <a:noFill/>
        </p:spPr>
        <p:txBody>
          <a:bodyPr wrap="square" rtlCol="0">
            <a:spAutoFit/>
          </a:bodyPr>
          <a:lstStyle/>
          <a:p>
            <a:pPr algn="ctr">
              <a:spcAft>
                <a:spcPts val="300"/>
              </a:spcAft>
            </a:pPr>
            <a:r>
              <a:rPr lang="fr-CA" sz="1050" dirty="0">
                <a:latin typeface="Museo Sans 300" panose="02000000000000000000" pitchFamily="50" charset="0"/>
              </a:rPr>
              <a:t>CATÉGORIE</a:t>
            </a:r>
            <a:endParaRPr lang="fr-CA" sz="1600" dirty="0">
              <a:latin typeface="Museo Sans 300" panose="02000000000000000000" pitchFamily="50" charset="0"/>
            </a:endParaRPr>
          </a:p>
          <a:p>
            <a:pPr algn="ctr">
              <a:spcAft>
                <a:spcPts val="1800"/>
              </a:spcAft>
            </a:pPr>
            <a:r>
              <a:rPr lang="fr-CA" sz="1600" dirty="0">
                <a:latin typeface="Museo Sans 500" panose="02000000000000000000" pitchFamily="50" charset="0"/>
              </a:rPr>
              <a:t>Faune et flore </a:t>
            </a:r>
            <a:br>
              <a:rPr lang="fr-CA" sz="1600" dirty="0">
                <a:latin typeface="Museo Sans 500" panose="02000000000000000000" pitchFamily="50" charset="0"/>
              </a:rPr>
            </a:br>
            <a:r>
              <a:rPr lang="fr-CA" sz="1600" dirty="0">
                <a:latin typeface="Museo Sans 500" panose="02000000000000000000" pitchFamily="50" charset="0"/>
              </a:rPr>
              <a:t>du Saint-Laurent</a:t>
            </a:r>
          </a:p>
        </p:txBody>
      </p:sp>
      <p:sp>
        <p:nvSpPr>
          <p:cNvPr id="7" name="ZoneTexte 6">
            <a:extLst>
              <a:ext uri="{FF2B5EF4-FFF2-40B4-BE49-F238E27FC236}">
                <a16:creationId xmlns:a16="http://schemas.microsoft.com/office/drawing/2014/main" id="{F53012EA-D1CB-4ED5-B583-79313A3AAC2D}"/>
              </a:ext>
            </a:extLst>
          </p:cNvPr>
          <p:cNvSpPr txBox="1"/>
          <p:nvPr>
            <p:custDataLst>
              <p:tags r:id="rId2"/>
            </p:custDataLst>
          </p:nvPr>
        </p:nvSpPr>
        <p:spPr>
          <a:xfrm>
            <a:off x="346305" y="5471940"/>
            <a:ext cx="2943223" cy="1038746"/>
          </a:xfrm>
          <a:prstGeom prst="rect">
            <a:avLst/>
          </a:prstGeom>
          <a:noFill/>
        </p:spPr>
        <p:txBody>
          <a:bodyPr wrap="square" rtlCol="0">
            <a:spAutoFit/>
          </a:bodyPr>
          <a:lstStyle/>
          <a:p>
            <a:pPr algn="ctr">
              <a:spcAft>
                <a:spcPts val="900"/>
              </a:spcAft>
            </a:pPr>
            <a:r>
              <a:rPr lang="fr-CA" sz="2000" dirty="0">
                <a:latin typeface="Museo Sans 500" panose="02000000000000000000" pitchFamily="50" charset="0"/>
              </a:rPr>
              <a:t>Laurent</a:t>
            </a:r>
            <a:br>
              <a:rPr lang="fr-CA" sz="2000" dirty="0">
                <a:latin typeface="Museo Sans 500" panose="02000000000000000000" pitchFamily="50" charset="0"/>
              </a:rPr>
            </a:br>
            <a:r>
              <a:rPr lang="fr-CA" sz="2000" dirty="0">
                <a:latin typeface="Museo Sans 500" panose="02000000000000000000" pitchFamily="50" charset="0"/>
              </a:rPr>
              <a:t>SILVANI</a:t>
            </a:r>
          </a:p>
          <a:p>
            <a:pPr algn="ctr">
              <a:spcAft>
                <a:spcPts val="1800"/>
              </a:spcAft>
            </a:pPr>
            <a:r>
              <a:rPr lang="fr-CA" sz="1400" i="1" dirty="0" err="1">
                <a:latin typeface="Museo Sans 300" panose="02000000000000000000" pitchFamily="50" charset="0"/>
              </a:rPr>
              <a:t>Splash</a:t>
            </a:r>
            <a:r>
              <a:rPr lang="fr-CA" sz="1400" i="1" dirty="0">
                <a:latin typeface="Museo Sans 300" panose="02000000000000000000" pitchFamily="50" charset="0"/>
              </a:rPr>
              <a:t> dans les airs</a:t>
            </a:r>
          </a:p>
        </p:txBody>
      </p:sp>
      <p:pic>
        <p:nvPicPr>
          <p:cNvPr id="9" name="Image 8">
            <a:extLst>
              <a:ext uri="{FF2B5EF4-FFF2-40B4-BE49-F238E27FC236}">
                <a16:creationId xmlns:a16="http://schemas.microsoft.com/office/drawing/2014/main" id="{4C03F5FD-C29D-4967-8082-99136C9823F5}"/>
              </a:ext>
            </a:extLst>
          </p:cNvPr>
          <p:cNvPicPr>
            <a:picLocks noChangeAspect="1"/>
          </p:cNvPicPr>
          <p:nvPr>
            <p:custDataLst>
              <p:tags r:id="rId3"/>
            </p:custDataLst>
          </p:nvPr>
        </p:nvPicPr>
        <p:blipFill rotWithShape="1">
          <a:blip r:embed="rId9" cstate="screen">
            <a:extLst>
              <a:ext uri="{28A0092B-C50C-407E-A947-70E740481C1C}">
                <a14:useLocalDpi xmlns:a14="http://schemas.microsoft.com/office/drawing/2010/main"/>
              </a:ext>
            </a:extLst>
          </a:blip>
          <a:srcRect/>
          <a:stretch/>
        </p:blipFill>
        <p:spPr>
          <a:xfrm>
            <a:off x="3621743" y="0"/>
            <a:ext cx="8570258" cy="6857996"/>
          </a:xfrm>
          <a:prstGeom prst="rect">
            <a:avLst/>
          </a:prstGeom>
        </p:spPr>
      </p:pic>
      <p:cxnSp>
        <p:nvCxnSpPr>
          <p:cNvPr id="13" name="Connecteur droit 12">
            <a:extLst>
              <a:ext uri="{FF2B5EF4-FFF2-40B4-BE49-F238E27FC236}">
                <a16:creationId xmlns:a16="http://schemas.microsoft.com/office/drawing/2014/main" id="{40084A34-72D1-4385-8E41-3C04D29602BC}"/>
              </a:ext>
            </a:extLst>
          </p:cNvPr>
          <p:cNvCxnSpPr/>
          <p:nvPr>
            <p:custDataLst>
              <p:tags r:id="rId4"/>
            </p:custDataLst>
          </p:nvPr>
        </p:nvCxnSpPr>
        <p:spPr>
          <a:xfrm>
            <a:off x="1714500" y="3429000"/>
            <a:ext cx="1907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F399353-FEAC-435D-9CF6-410F228D0531}"/>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1097269" y="3200400"/>
            <a:ext cx="1441297" cy="1441297"/>
          </a:xfrm>
          <a:prstGeom prst="rect">
            <a:avLst/>
          </a:prstGeom>
        </p:spPr>
      </p:pic>
      <p:sp>
        <p:nvSpPr>
          <p:cNvPr id="15" name="Titre 1">
            <a:extLst>
              <a:ext uri="{FF2B5EF4-FFF2-40B4-BE49-F238E27FC236}">
                <a16:creationId xmlns:a16="http://schemas.microsoft.com/office/drawing/2014/main" id="{92221D48-9464-4E69-889C-BD2B239CFBE8}"/>
              </a:ext>
            </a:extLst>
          </p:cNvPr>
          <p:cNvSpPr txBox="1">
            <a:spLocks/>
          </p:cNvSpPr>
          <p:nvPr>
            <p:custDataLst>
              <p:tags r:id="rId6"/>
            </p:custDataLst>
          </p:nvPr>
        </p:nvSpPr>
        <p:spPr>
          <a:xfrm>
            <a:off x="339259" y="-22011"/>
            <a:ext cx="2943223" cy="1547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dirty="0">
                <a:solidFill>
                  <a:srgbClr val="007199"/>
                </a:solidFill>
              </a:rPr>
              <a:t>Un petit extra!</a:t>
            </a:r>
          </a:p>
        </p:txBody>
      </p:sp>
    </p:spTree>
    <p:extLst>
      <p:ext uri="{BB962C8B-B14F-4D97-AF65-F5344CB8AC3E}">
        <p14:creationId xmlns:p14="http://schemas.microsoft.com/office/powerpoint/2010/main" val="226267434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19037C-7966-4BCC-9B9B-95B32E2E5D6F}"/>
              </a:ext>
            </a:extLst>
          </p:cNvPr>
          <p:cNvSpPr/>
          <p:nvPr>
            <p:custDataLst>
              <p:tags r:id="rId1"/>
            </p:custDataLst>
          </p:nvPr>
        </p:nvSpPr>
        <p:spPr>
          <a:xfrm>
            <a:off x="269400" y="270000"/>
            <a:ext cx="11653200" cy="63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EEFF095C-CEB1-54D9-7245-58BA4C01F901}"/>
              </a:ext>
            </a:extLst>
          </p:cNvPr>
          <p:cNvSpPr>
            <a:spLocks noGrp="1"/>
          </p:cNvSpPr>
          <p:nvPr>
            <p:ph type="title"/>
            <p:custDataLst>
              <p:tags r:id="rId2"/>
            </p:custDataLst>
          </p:nvPr>
        </p:nvSpPr>
        <p:spPr>
          <a:xfrm>
            <a:off x="838200" y="704572"/>
            <a:ext cx="10515600" cy="503093"/>
          </a:xfrm>
        </p:spPr>
        <p:txBody>
          <a:bodyPr>
            <a:noAutofit/>
          </a:bodyPr>
          <a:lstStyle/>
          <a:p>
            <a:pPr algn="ctr"/>
            <a:r>
              <a:rPr lang="fr-CA" sz="4000" i="1" dirty="0">
                <a:solidFill>
                  <a:srgbClr val="007199"/>
                </a:solidFill>
              </a:rPr>
              <a:t>Affaires en découlant</a:t>
            </a:r>
          </a:p>
        </p:txBody>
      </p:sp>
      <p:sp>
        <p:nvSpPr>
          <p:cNvPr id="3" name="Espace réservé du contenu 2">
            <a:extLst>
              <a:ext uri="{FF2B5EF4-FFF2-40B4-BE49-F238E27FC236}">
                <a16:creationId xmlns:a16="http://schemas.microsoft.com/office/drawing/2014/main" id="{4C29C63F-49FC-161F-90F6-BB4606CFD71A}"/>
              </a:ext>
            </a:extLst>
          </p:cNvPr>
          <p:cNvSpPr>
            <a:spLocks noGrp="1"/>
          </p:cNvSpPr>
          <p:nvPr>
            <p:ph idx="1"/>
            <p:custDataLst>
              <p:tags r:id="rId3"/>
            </p:custDataLst>
          </p:nvPr>
        </p:nvSpPr>
        <p:spPr>
          <a:xfrm>
            <a:off x="1615209" y="1642237"/>
            <a:ext cx="8961582" cy="4351338"/>
          </a:xfrm>
        </p:spPr>
        <p:txBody>
          <a:bodyPr>
            <a:normAutofit fontScale="92500"/>
          </a:bodyPr>
          <a:lstStyle/>
          <a:p>
            <a:pPr marL="0" indent="0">
              <a:lnSpc>
                <a:spcPct val="120000"/>
              </a:lnSpc>
              <a:spcBef>
                <a:spcPts val="0"/>
              </a:spcBef>
              <a:spcAft>
                <a:spcPts val="600"/>
              </a:spcAft>
              <a:buNone/>
            </a:pPr>
            <a:r>
              <a:rPr lang="fr-CA" sz="2400" b="1" dirty="0"/>
              <a:t>PLAINE :</a:t>
            </a:r>
          </a:p>
          <a:p>
            <a:pPr marL="270000" indent="-270000">
              <a:lnSpc>
                <a:spcPct val="120000"/>
              </a:lnSpc>
              <a:spcBef>
                <a:spcPts val="0"/>
              </a:spcBef>
            </a:pPr>
            <a:r>
              <a:rPr lang="fr-CA" sz="1800" dirty="0">
                <a:effectLst/>
              </a:rPr>
              <a:t>Les projets financés (3</a:t>
            </a:r>
            <a:r>
              <a:rPr lang="fr-CA" sz="1800" baseline="30000" dirty="0">
                <a:effectLst/>
              </a:rPr>
              <a:t>e</a:t>
            </a:r>
            <a:r>
              <a:rPr lang="fr-CA" sz="1800" dirty="0">
                <a:effectLst/>
              </a:rPr>
              <a:t> appel) ont été annoncés – 11 octobre </a:t>
            </a:r>
          </a:p>
          <a:p>
            <a:pPr marL="270000" indent="-270000">
              <a:lnSpc>
                <a:spcPct val="120000"/>
              </a:lnSpc>
              <a:spcBef>
                <a:spcPts val="0"/>
              </a:spcBef>
            </a:pPr>
            <a:r>
              <a:rPr lang="fr-CA" sz="1800" dirty="0">
                <a:effectLst/>
              </a:rPr>
              <a:t>Le rapport </a:t>
            </a:r>
            <a:r>
              <a:rPr lang="fr-CA" sz="1800" dirty="0"/>
              <a:t>de </a:t>
            </a:r>
            <a:r>
              <a:rPr lang="fr-CA" sz="1800" dirty="0">
                <a:effectLst/>
              </a:rPr>
              <a:t>PLAINE incluant les états financiers a été remplacé sur le site web</a:t>
            </a:r>
            <a:r>
              <a:rPr lang="fr-CA" sz="1800" dirty="0"/>
              <a:t> </a:t>
            </a:r>
          </a:p>
          <a:p>
            <a:pPr marL="0" indent="0">
              <a:lnSpc>
                <a:spcPct val="120000"/>
              </a:lnSpc>
              <a:spcBef>
                <a:spcPts val="1800"/>
              </a:spcBef>
              <a:spcAft>
                <a:spcPts val="600"/>
              </a:spcAft>
              <a:buNone/>
            </a:pPr>
            <a:r>
              <a:rPr lang="fr-CA" sz="2400" b="1" dirty="0"/>
              <a:t>Communauté de pratiques :</a:t>
            </a:r>
          </a:p>
          <a:p>
            <a:pPr marL="270000" indent="-270000">
              <a:lnSpc>
                <a:spcPct val="120000"/>
              </a:lnSpc>
              <a:spcBef>
                <a:spcPts val="0"/>
              </a:spcBef>
            </a:pPr>
            <a:r>
              <a:rPr lang="fr-CA" sz="1800" dirty="0">
                <a:effectLst/>
              </a:rPr>
              <a:t>Vicky Adam et Lyne Morissette ont relancé les activités de la </a:t>
            </a:r>
            <a:r>
              <a:rPr lang="fr-CA" sz="1800" dirty="0" err="1">
                <a:effectLst/>
              </a:rPr>
              <a:t>CdP</a:t>
            </a:r>
            <a:r>
              <a:rPr lang="fr-CA" sz="1800" dirty="0">
                <a:effectLst/>
              </a:rPr>
              <a:t> sur le Transport maritime</a:t>
            </a:r>
            <a:r>
              <a:rPr lang="fr-CA" sz="1800" dirty="0"/>
              <a:t>, plus de détails seront transmis au point 6.</a:t>
            </a:r>
            <a:endParaRPr lang="fr-CA" sz="1800" dirty="0">
              <a:effectLst/>
            </a:endParaRPr>
          </a:p>
          <a:p>
            <a:pPr marL="270000" indent="-270000">
              <a:lnSpc>
                <a:spcPct val="120000"/>
              </a:lnSpc>
              <a:spcBef>
                <a:spcPts val="0"/>
              </a:spcBef>
            </a:pPr>
            <a:r>
              <a:rPr lang="fr-CA" sz="1800" dirty="0">
                <a:effectLst/>
              </a:rPr>
              <a:t>Une « charte de bonnes pratiques », basée sur celle que nous vous avons fait parvenir, sera envoyée aux Comités d’orientation des </a:t>
            </a:r>
            <a:r>
              <a:rPr lang="fr-CA" sz="1800" dirty="0" err="1">
                <a:effectLst/>
              </a:rPr>
              <a:t>CdP</a:t>
            </a:r>
            <a:r>
              <a:rPr lang="fr-CA" sz="1800" dirty="0">
                <a:effectLst/>
              </a:rPr>
              <a:t>, à titre indicatif, pour les inviter à faire de même.  </a:t>
            </a:r>
          </a:p>
          <a:p>
            <a:pPr marL="0" indent="0">
              <a:lnSpc>
                <a:spcPct val="120000"/>
              </a:lnSpc>
              <a:spcBef>
                <a:spcPts val="1800"/>
              </a:spcBef>
              <a:spcAft>
                <a:spcPts val="600"/>
              </a:spcAft>
              <a:buNone/>
            </a:pPr>
            <a:r>
              <a:rPr lang="fr-CA" sz="2400" b="1" dirty="0"/>
              <a:t>RQM :</a:t>
            </a:r>
          </a:p>
          <a:p>
            <a:pPr marL="270000" indent="-270000">
              <a:lnSpc>
                <a:spcPct val="120000"/>
              </a:lnSpc>
              <a:spcBef>
                <a:spcPts val="0"/>
              </a:spcBef>
            </a:pPr>
            <a:r>
              <a:rPr lang="fr-CA" sz="1800" dirty="0">
                <a:effectLst/>
              </a:rPr>
              <a:t>Carte des données interactives : </a:t>
            </a:r>
            <a:r>
              <a:rPr lang="fr-CA" sz="1800" dirty="0">
                <a:solidFill>
                  <a:srgbClr val="007199"/>
                </a:solidFill>
                <a:hlinkClick r:id="rId6">
                  <a:extLst>
                    <a:ext uri="{A12FA001-AC4F-418D-AE19-62706E023703}">
                      <ahyp:hlinkClr xmlns:ahyp="http://schemas.microsoft.com/office/drawing/2018/hyperlinkcolor" val="tx"/>
                    </a:ext>
                  </a:extLst>
                </a:hlinkClick>
              </a:rPr>
              <a:t>https://carte.rqm.quebec</a:t>
            </a:r>
            <a:endParaRPr lang="fr-CA" sz="1800" dirty="0">
              <a:solidFill>
                <a:srgbClr val="007199"/>
              </a:solidFill>
            </a:endParaRPr>
          </a:p>
          <a:p>
            <a:pPr marL="0" indent="0">
              <a:buNone/>
            </a:pPr>
            <a:endParaRPr lang="fr-CA" sz="1000" dirty="0">
              <a:effectLst/>
              <a:latin typeface="+mj-lt"/>
            </a:endParaRPr>
          </a:p>
          <a:p>
            <a:endParaRPr lang="fr-CA" dirty="0"/>
          </a:p>
        </p:txBody>
      </p:sp>
    </p:spTree>
    <p:extLst>
      <p:ext uri="{BB962C8B-B14F-4D97-AF65-F5344CB8AC3E}">
        <p14:creationId xmlns:p14="http://schemas.microsoft.com/office/powerpoint/2010/main" val="51743896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9E28E1D-C51C-4DAD-9385-1CCB800F6944}"/>
              </a:ext>
            </a:extLst>
          </p:cNvPr>
          <p:cNvSpPr txBox="1">
            <a:spLocks/>
          </p:cNvSpPr>
          <p:nvPr>
            <p:custDataLst>
              <p:tags r:id="rId1"/>
            </p:custDataLst>
          </p:nvPr>
        </p:nvSpPr>
        <p:spPr>
          <a:xfrm>
            <a:off x="838200" y="529081"/>
            <a:ext cx="10515600" cy="50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dirty="0">
                <a:solidFill>
                  <a:srgbClr val="007199"/>
                </a:solidFill>
              </a:rPr>
              <a:t>4. Cartographie de l’écosystème maritime</a:t>
            </a:r>
          </a:p>
        </p:txBody>
      </p:sp>
    </p:spTree>
    <p:extLst>
      <p:ext uri="{BB962C8B-B14F-4D97-AF65-F5344CB8AC3E}">
        <p14:creationId xmlns:p14="http://schemas.microsoft.com/office/powerpoint/2010/main" val="288982716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7362C-EC50-4584-8FC5-CFA60BF7DE6E}"/>
              </a:ext>
            </a:extLst>
          </p:cNvPr>
          <p:cNvSpPr/>
          <p:nvPr>
            <p:custDataLst>
              <p:tags r:id="rId1"/>
            </p:custDataLst>
          </p:nvPr>
        </p:nvSpPr>
        <p:spPr>
          <a:xfrm>
            <a:off x="269400" y="270000"/>
            <a:ext cx="11653200" cy="6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Rectangle 8">
            <a:extLst>
              <a:ext uri="{FF2B5EF4-FFF2-40B4-BE49-F238E27FC236}">
                <a16:creationId xmlns:a16="http://schemas.microsoft.com/office/drawing/2014/main" id="{F8585F6A-06FE-4815-B62F-94F57328B7CB}"/>
              </a:ext>
            </a:extLst>
          </p:cNvPr>
          <p:cNvSpPr/>
          <p:nvPr>
            <p:custDataLst>
              <p:tags r:id="rId2"/>
            </p:custDataLst>
          </p:nvPr>
        </p:nvSpPr>
        <p:spPr>
          <a:xfrm>
            <a:off x="6243785" y="1868235"/>
            <a:ext cx="5130000" cy="19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8CC1794F-B29F-44CA-B2E0-283028EABB70}"/>
              </a:ext>
            </a:extLst>
          </p:cNvPr>
          <p:cNvSpPr/>
          <p:nvPr>
            <p:custDataLst>
              <p:tags r:id="rId3"/>
            </p:custDataLst>
          </p:nvPr>
        </p:nvSpPr>
        <p:spPr>
          <a:xfrm>
            <a:off x="6239168" y="4108064"/>
            <a:ext cx="5130000" cy="19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35D36F69-D238-408D-A964-BFEAFC96BBD5}"/>
              </a:ext>
            </a:extLst>
          </p:cNvPr>
          <p:cNvSpPr/>
          <p:nvPr>
            <p:custDataLst>
              <p:tags r:id="rId4"/>
            </p:custDataLst>
          </p:nvPr>
        </p:nvSpPr>
        <p:spPr>
          <a:xfrm>
            <a:off x="826638" y="1872856"/>
            <a:ext cx="5130000" cy="19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74BEF97D-F0C3-4C03-B685-018FE4237D28}"/>
              </a:ext>
            </a:extLst>
          </p:cNvPr>
          <p:cNvSpPr/>
          <p:nvPr>
            <p:custDataLst>
              <p:tags r:id="rId5"/>
            </p:custDataLst>
          </p:nvPr>
        </p:nvSpPr>
        <p:spPr>
          <a:xfrm>
            <a:off x="822021" y="4112685"/>
            <a:ext cx="5130000" cy="19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5ED6038-3095-AD32-957A-AA360C6360C4}"/>
              </a:ext>
            </a:extLst>
          </p:cNvPr>
          <p:cNvSpPr>
            <a:spLocks noGrp="1"/>
          </p:cNvSpPr>
          <p:nvPr>
            <p:ph type="title"/>
            <p:custDataLst>
              <p:tags r:id="rId6"/>
            </p:custDataLst>
          </p:nvPr>
        </p:nvSpPr>
        <p:spPr>
          <a:xfrm>
            <a:off x="1133763" y="406336"/>
            <a:ext cx="10515600" cy="1325563"/>
          </a:xfrm>
        </p:spPr>
        <p:txBody>
          <a:bodyPr/>
          <a:lstStyle/>
          <a:p>
            <a:pPr algn="ctr">
              <a:lnSpc>
                <a:spcPts val="4000"/>
              </a:lnSpc>
            </a:pPr>
            <a:r>
              <a:rPr lang="fr-CA" sz="4000" dirty="0">
                <a:solidFill>
                  <a:srgbClr val="007199"/>
                </a:solidFill>
              </a:rPr>
              <a:t>5. Mission – Conférence des </a:t>
            </a:r>
            <a:br>
              <a:rPr lang="fr-CA" sz="4000" dirty="0">
                <a:solidFill>
                  <a:srgbClr val="007199"/>
                </a:solidFill>
              </a:rPr>
            </a:br>
            <a:r>
              <a:rPr lang="fr-CA" sz="4000" dirty="0">
                <a:solidFill>
                  <a:srgbClr val="007199"/>
                </a:solidFill>
              </a:rPr>
              <a:t>Régions Périphériques Maritimes (CRPM)</a:t>
            </a:r>
          </a:p>
        </p:txBody>
      </p:sp>
      <p:sp>
        <p:nvSpPr>
          <p:cNvPr id="11" name="Espace réservé du contenu 2">
            <a:extLst>
              <a:ext uri="{FF2B5EF4-FFF2-40B4-BE49-F238E27FC236}">
                <a16:creationId xmlns:a16="http://schemas.microsoft.com/office/drawing/2014/main" id="{67FF8A13-C58A-41C2-B4D2-90AE48E383C7}"/>
              </a:ext>
            </a:extLst>
          </p:cNvPr>
          <p:cNvSpPr txBox="1">
            <a:spLocks/>
          </p:cNvSpPr>
          <p:nvPr>
            <p:custDataLst>
              <p:tags r:id="rId7"/>
            </p:custDataLst>
          </p:nvPr>
        </p:nvSpPr>
        <p:spPr>
          <a:xfrm>
            <a:off x="822036" y="4108064"/>
            <a:ext cx="5130588" cy="19847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5400" b="1" dirty="0">
                <a:latin typeface="Apos"/>
              </a:rPr>
              <a:t>24</a:t>
            </a:r>
            <a:br>
              <a:rPr lang="fr-CA" sz="2400" dirty="0">
                <a:latin typeface="Apos"/>
              </a:rPr>
            </a:br>
            <a:r>
              <a:rPr lang="fr-CA" sz="2400" dirty="0">
                <a:latin typeface="Apos"/>
              </a:rPr>
              <a:t>personnes participantes </a:t>
            </a:r>
            <a:br>
              <a:rPr lang="fr-CA" sz="2400" dirty="0">
                <a:latin typeface="Apos"/>
              </a:rPr>
            </a:br>
            <a:r>
              <a:rPr lang="fr-CA" sz="1800" dirty="0">
                <a:latin typeface="Apos"/>
              </a:rPr>
              <a:t>(France, Espagne, Portugal, Pays de Galle)</a:t>
            </a:r>
            <a:r>
              <a:rPr lang="fr-CA" sz="1800" dirty="0">
                <a:solidFill>
                  <a:schemeClr val="accent3">
                    <a:lumMod val="75000"/>
                  </a:schemeClr>
                </a:solidFill>
                <a:latin typeface="Apos"/>
              </a:rPr>
              <a:t> </a:t>
            </a:r>
            <a:endParaRPr lang="fr-CA" sz="2400" dirty="0">
              <a:solidFill>
                <a:schemeClr val="accent3">
                  <a:lumMod val="75000"/>
                </a:schemeClr>
              </a:solidFill>
              <a:latin typeface="Apos"/>
            </a:endParaRPr>
          </a:p>
        </p:txBody>
      </p:sp>
      <p:sp>
        <p:nvSpPr>
          <p:cNvPr id="12" name="Espace réservé du contenu 2">
            <a:extLst>
              <a:ext uri="{FF2B5EF4-FFF2-40B4-BE49-F238E27FC236}">
                <a16:creationId xmlns:a16="http://schemas.microsoft.com/office/drawing/2014/main" id="{056AEA2E-4DEC-4EF4-A5F0-E3ED819B2526}"/>
              </a:ext>
            </a:extLst>
          </p:cNvPr>
          <p:cNvSpPr txBox="1">
            <a:spLocks/>
          </p:cNvSpPr>
          <p:nvPr>
            <p:custDataLst>
              <p:tags r:id="rId8"/>
            </p:custDataLst>
          </p:nvPr>
        </p:nvSpPr>
        <p:spPr>
          <a:xfrm>
            <a:off x="6537588" y="1853334"/>
            <a:ext cx="4557933" cy="198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fr-CA" sz="2400" b="1" dirty="0">
                <a:solidFill>
                  <a:srgbClr val="000000"/>
                </a:solidFill>
                <a:latin typeface="Apos"/>
              </a:rPr>
              <a:t>OBJECTIF</a:t>
            </a:r>
            <a:r>
              <a:rPr lang="fr-CA" sz="2400" dirty="0">
                <a:solidFill>
                  <a:srgbClr val="000000"/>
                </a:solidFill>
                <a:latin typeface="Apos"/>
              </a:rPr>
              <a:t>  </a:t>
            </a:r>
          </a:p>
          <a:p>
            <a:pPr marL="0" indent="0" algn="ctr">
              <a:lnSpc>
                <a:spcPct val="100000"/>
              </a:lnSpc>
              <a:spcBef>
                <a:spcPts val="0"/>
              </a:spcBef>
              <a:buFont typeface="Arial" panose="020B0604020202020204" pitchFamily="34" charset="0"/>
              <a:buNone/>
            </a:pPr>
            <a:r>
              <a:rPr lang="fr-CA" sz="1800" dirty="0">
                <a:solidFill>
                  <a:srgbClr val="000000"/>
                </a:solidFill>
                <a:latin typeface="Apos"/>
              </a:rPr>
              <a:t>Établir des liens solides entre les écosystèmes maritimes du Québec et de l’Europe, autour de thématiques clés comme l’économie bleue, les infrastructures maritimes durables et la transition énergétique.</a:t>
            </a:r>
          </a:p>
        </p:txBody>
      </p:sp>
      <p:sp>
        <p:nvSpPr>
          <p:cNvPr id="13" name="Espace réservé du contenu 2">
            <a:extLst>
              <a:ext uri="{FF2B5EF4-FFF2-40B4-BE49-F238E27FC236}">
                <a16:creationId xmlns:a16="http://schemas.microsoft.com/office/drawing/2014/main" id="{CBB7E5A7-0774-4A6E-A168-39D8AE13586E}"/>
              </a:ext>
            </a:extLst>
          </p:cNvPr>
          <p:cNvSpPr txBox="1">
            <a:spLocks/>
          </p:cNvSpPr>
          <p:nvPr>
            <p:custDataLst>
              <p:tags r:id="rId9"/>
            </p:custDataLst>
          </p:nvPr>
        </p:nvSpPr>
        <p:spPr>
          <a:xfrm>
            <a:off x="6228601" y="4108064"/>
            <a:ext cx="5125200" cy="19847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5400" b="1" dirty="0">
                <a:latin typeface="Apos"/>
              </a:rPr>
              <a:t>+30</a:t>
            </a:r>
            <a:br>
              <a:rPr lang="fr-CA" sz="2400" dirty="0">
                <a:solidFill>
                  <a:srgbClr val="000000"/>
                </a:solidFill>
                <a:latin typeface="Apos"/>
              </a:rPr>
            </a:br>
            <a:r>
              <a:rPr lang="fr-CA" sz="2400" dirty="0">
                <a:solidFill>
                  <a:srgbClr val="000000"/>
                </a:solidFill>
                <a:latin typeface="Apos"/>
              </a:rPr>
              <a:t>organisations du Québec rencontrées</a:t>
            </a:r>
            <a:endParaRPr lang="fr-CA" sz="2400" dirty="0">
              <a:solidFill>
                <a:schemeClr val="accent3">
                  <a:lumMod val="75000"/>
                </a:schemeClr>
              </a:solidFill>
              <a:latin typeface="Apos"/>
            </a:endParaRPr>
          </a:p>
        </p:txBody>
      </p:sp>
      <p:sp>
        <p:nvSpPr>
          <p:cNvPr id="17" name="Espace réservé du contenu 2">
            <a:extLst>
              <a:ext uri="{FF2B5EF4-FFF2-40B4-BE49-F238E27FC236}">
                <a16:creationId xmlns:a16="http://schemas.microsoft.com/office/drawing/2014/main" id="{81206036-668D-4DEB-BC4B-9542BA031BCB}"/>
              </a:ext>
            </a:extLst>
          </p:cNvPr>
          <p:cNvSpPr txBox="1">
            <a:spLocks/>
          </p:cNvSpPr>
          <p:nvPr>
            <p:custDataLst>
              <p:tags r:id="rId10"/>
            </p:custDataLst>
          </p:nvPr>
        </p:nvSpPr>
        <p:spPr>
          <a:xfrm>
            <a:off x="817628" y="2005732"/>
            <a:ext cx="5130588" cy="46037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400" b="1" dirty="0">
                <a:latin typeface="Apos"/>
              </a:rPr>
              <a:t>28 octobre au 1</a:t>
            </a:r>
            <a:r>
              <a:rPr lang="fr-CA" sz="2400" b="1" baseline="30000" dirty="0">
                <a:latin typeface="Apos"/>
              </a:rPr>
              <a:t>er</a:t>
            </a:r>
            <a:r>
              <a:rPr lang="fr-CA" sz="2400" b="1" dirty="0">
                <a:latin typeface="Apos"/>
              </a:rPr>
              <a:t> novembre</a:t>
            </a:r>
            <a:endParaRPr lang="fr-CA" sz="2400" b="1" dirty="0">
              <a:solidFill>
                <a:schemeClr val="accent3">
                  <a:lumMod val="75000"/>
                </a:schemeClr>
              </a:solidFill>
              <a:latin typeface="Apos"/>
            </a:endParaRPr>
          </a:p>
        </p:txBody>
      </p:sp>
      <p:sp>
        <p:nvSpPr>
          <p:cNvPr id="18" name="Espace réservé du contenu 2">
            <a:extLst>
              <a:ext uri="{FF2B5EF4-FFF2-40B4-BE49-F238E27FC236}">
                <a16:creationId xmlns:a16="http://schemas.microsoft.com/office/drawing/2014/main" id="{2997DC5A-2B85-4E43-9BCC-0060BCF003F0}"/>
              </a:ext>
            </a:extLst>
          </p:cNvPr>
          <p:cNvSpPr txBox="1">
            <a:spLocks/>
          </p:cNvSpPr>
          <p:nvPr>
            <p:custDataLst>
              <p:tags r:id="rId11"/>
            </p:custDataLst>
          </p:nvPr>
        </p:nvSpPr>
        <p:spPr>
          <a:xfrm>
            <a:off x="1016000" y="2456150"/>
            <a:ext cx="2931738" cy="6284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1400" dirty="0">
                <a:latin typeface="Apos"/>
              </a:rPr>
              <a:t>organisée par</a:t>
            </a:r>
            <a:endParaRPr lang="fr-CA" sz="1400" dirty="0">
              <a:solidFill>
                <a:schemeClr val="accent3">
                  <a:lumMod val="75000"/>
                </a:schemeClr>
              </a:solidFill>
              <a:latin typeface="Apos"/>
            </a:endParaRPr>
          </a:p>
        </p:txBody>
      </p:sp>
      <p:sp>
        <p:nvSpPr>
          <p:cNvPr id="20" name="Espace réservé du contenu 2">
            <a:extLst>
              <a:ext uri="{FF2B5EF4-FFF2-40B4-BE49-F238E27FC236}">
                <a16:creationId xmlns:a16="http://schemas.microsoft.com/office/drawing/2014/main" id="{9A02B105-FEB7-429C-8673-2C75EB0E0F1E}"/>
              </a:ext>
            </a:extLst>
          </p:cNvPr>
          <p:cNvSpPr txBox="1">
            <a:spLocks/>
          </p:cNvSpPr>
          <p:nvPr>
            <p:custDataLst>
              <p:tags r:id="rId12"/>
            </p:custDataLst>
          </p:nvPr>
        </p:nvSpPr>
        <p:spPr>
          <a:xfrm>
            <a:off x="4092299" y="2456151"/>
            <a:ext cx="1666228" cy="4603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1400" dirty="0">
                <a:latin typeface="Apos"/>
              </a:rPr>
              <a:t>en partenariat avec</a:t>
            </a:r>
            <a:endParaRPr lang="fr-CA" sz="1400" dirty="0">
              <a:solidFill>
                <a:schemeClr val="accent3">
                  <a:lumMod val="75000"/>
                </a:schemeClr>
              </a:solidFill>
              <a:latin typeface="Apos"/>
            </a:endParaRPr>
          </a:p>
        </p:txBody>
      </p:sp>
      <p:pic>
        <p:nvPicPr>
          <p:cNvPr id="22" name="Image 21">
            <a:extLst>
              <a:ext uri="{FF2B5EF4-FFF2-40B4-BE49-F238E27FC236}">
                <a16:creationId xmlns:a16="http://schemas.microsoft.com/office/drawing/2014/main" id="{31E4A968-5C64-4682-AF6E-EBEB9B05C840}"/>
              </a:ext>
            </a:extLst>
          </p:cNvPr>
          <p:cNvPicPr>
            <a:picLocks noChangeAspect="1"/>
          </p:cNvPicPr>
          <p:nvPr>
            <p:custDataLst>
              <p:tags r:id="rId13"/>
            </p:custDataLst>
          </p:nvPr>
        </p:nvPicPr>
        <p:blipFill>
          <a:blip r:embed="rId19" cstate="screen">
            <a:extLst>
              <a:ext uri="{28A0092B-C50C-407E-A947-70E740481C1C}">
                <a14:useLocalDpi xmlns:a14="http://schemas.microsoft.com/office/drawing/2010/main"/>
              </a:ext>
            </a:extLst>
          </a:blip>
          <a:stretch>
            <a:fillRect/>
          </a:stretch>
        </p:blipFill>
        <p:spPr>
          <a:xfrm>
            <a:off x="1010936" y="2780310"/>
            <a:ext cx="1622873" cy="602543"/>
          </a:xfrm>
          <a:prstGeom prst="rect">
            <a:avLst/>
          </a:prstGeom>
        </p:spPr>
      </p:pic>
      <p:pic>
        <p:nvPicPr>
          <p:cNvPr id="24" name="Image 23">
            <a:extLst>
              <a:ext uri="{FF2B5EF4-FFF2-40B4-BE49-F238E27FC236}">
                <a16:creationId xmlns:a16="http://schemas.microsoft.com/office/drawing/2014/main" id="{8013E6CF-ADFC-4189-B360-1E10EEE2B695}"/>
              </a:ext>
            </a:extLst>
          </p:cNvPr>
          <p:cNvPicPr>
            <a:picLocks noChangeAspect="1"/>
          </p:cNvPicPr>
          <p:nvPr>
            <p:custDataLst>
              <p:tags r:id="rId14"/>
            </p:custDataLst>
          </p:nvPr>
        </p:nvPicPr>
        <p:blipFill>
          <a:blip r:embed="rId20" cstate="screen">
            <a:extLst>
              <a:ext uri="{28A0092B-C50C-407E-A947-70E740481C1C}">
                <a14:useLocalDpi xmlns:a14="http://schemas.microsoft.com/office/drawing/2010/main"/>
              </a:ext>
            </a:extLst>
          </a:blip>
          <a:stretch>
            <a:fillRect/>
          </a:stretch>
        </p:blipFill>
        <p:spPr>
          <a:xfrm>
            <a:off x="2818106" y="2882861"/>
            <a:ext cx="1129632" cy="648376"/>
          </a:xfrm>
          <a:prstGeom prst="rect">
            <a:avLst/>
          </a:prstGeom>
        </p:spPr>
      </p:pic>
      <p:pic>
        <p:nvPicPr>
          <p:cNvPr id="26" name="Image 25">
            <a:extLst>
              <a:ext uri="{FF2B5EF4-FFF2-40B4-BE49-F238E27FC236}">
                <a16:creationId xmlns:a16="http://schemas.microsoft.com/office/drawing/2014/main" id="{B6069A0F-14F7-4F84-BCD2-3FE81D2461FF}"/>
              </a:ext>
            </a:extLst>
          </p:cNvPr>
          <p:cNvPicPr>
            <a:picLocks noChangeAspect="1"/>
          </p:cNvPicPr>
          <p:nvPr>
            <p:custDataLst>
              <p:tags r:id="rId15"/>
            </p:custDataLst>
          </p:nvPr>
        </p:nvPicPr>
        <p:blipFill>
          <a:blip r:embed="rId21" cstate="screen">
            <a:extLst>
              <a:ext uri="{28A0092B-C50C-407E-A947-70E740481C1C}">
                <a14:useLocalDpi xmlns:a14="http://schemas.microsoft.com/office/drawing/2010/main"/>
              </a:ext>
            </a:extLst>
          </a:blip>
          <a:stretch>
            <a:fillRect/>
          </a:stretch>
        </p:blipFill>
        <p:spPr>
          <a:xfrm>
            <a:off x="4092299" y="2828870"/>
            <a:ext cx="1666228" cy="505422"/>
          </a:xfrm>
          <a:prstGeom prst="rect">
            <a:avLst/>
          </a:prstGeom>
        </p:spPr>
      </p:pic>
      <p:sp>
        <p:nvSpPr>
          <p:cNvPr id="27" name="Espace réservé du contenu 2">
            <a:extLst>
              <a:ext uri="{FF2B5EF4-FFF2-40B4-BE49-F238E27FC236}">
                <a16:creationId xmlns:a16="http://schemas.microsoft.com/office/drawing/2014/main" id="{A9C07007-7E1C-47E1-B6EE-FA64C48A17B2}"/>
              </a:ext>
            </a:extLst>
          </p:cNvPr>
          <p:cNvSpPr txBox="1">
            <a:spLocks/>
          </p:cNvSpPr>
          <p:nvPr>
            <p:custDataLst>
              <p:tags r:id="rId16"/>
            </p:custDataLst>
          </p:nvPr>
        </p:nvSpPr>
        <p:spPr>
          <a:xfrm>
            <a:off x="4092299" y="3474487"/>
            <a:ext cx="1666228" cy="3183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1400" dirty="0">
                <a:latin typeface="Apos"/>
              </a:rPr>
              <a:t>MTMD et MRIF</a:t>
            </a:r>
            <a:r>
              <a:rPr lang="fr-CA" sz="1400" dirty="0">
                <a:solidFill>
                  <a:schemeClr val="accent3">
                    <a:lumMod val="75000"/>
                  </a:schemeClr>
                </a:solidFill>
                <a:latin typeface="Apos"/>
              </a:rPr>
              <a:t> </a:t>
            </a:r>
          </a:p>
        </p:txBody>
      </p:sp>
    </p:spTree>
    <p:extLst>
      <p:ext uri="{BB962C8B-B14F-4D97-AF65-F5344CB8AC3E}">
        <p14:creationId xmlns:p14="http://schemas.microsoft.com/office/powerpoint/2010/main" val="89002560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19037C-7966-4BCC-9B9B-95B32E2E5D6F}"/>
              </a:ext>
            </a:extLst>
          </p:cNvPr>
          <p:cNvSpPr/>
          <p:nvPr>
            <p:custDataLst>
              <p:tags r:id="rId1"/>
            </p:custDataLst>
          </p:nvPr>
        </p:nvSpPr>
        <p:spPr>
          <a:xfrm>
            <a:off x="269400" y="270000"/>
            <a:ext cx="11653200" cy="63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38EAF9FA-63DC-46FF-954C-3E2D2F12F362}"/>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a:stretch/>
        </p:blipFill>
        <p:spPr>
          <a:xfrm>
            <a:off x="4075874" y="534200"/>
            <a:ext cx="8116126" cy="3464102"/>
          </a:xfrm>
          <a:prstGeom prst="rect">
            <a:avLst/>
          </a:prstGeom>
        </p:spPr>
      </p:pic>
      <p:pic>
        <p:nvPicPr>
          <p:cNvPr id="12" name="Image 11">
            <a:extLst>
              <a:ext uri="{FF2B5EF4-FFF2-40B4-BE49-F238E27FC236}">
                <a16:creationId xmlns:a16="http://schemas.microsoft.com/office/drawing/2014/main" id="{95AE3CA9-39EC-4B9E-9D50-CA3EFF3F8950}"/>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0" y="537099"/>
            <a:ext cx="3856639" cy="5783802"/>
          </a:xfrm>
          <a:prstGeom prst="rect">
            <a:avLst/>
          </a:prstGeom>
        </p:spPr>
      </p:pic>
      <p:pic>
        <p:nvPicPr>
          <p:cNvPr id="14" name="Image 13">
            <a:extLst>
              <a:ext uri="{FF2B5EF4-FFF2-40B4-BE49-F238E27FC236}">
                <a16:creationId xmlns:a16="http://schemas.microsoft.com/office/drawing/2014/main" id="{09B4CCB9-72AD-4D8E-9891-8AF8D6233462}"/>
              </a:ext>
            </a:extLst>
          </p:cNvPr>
          <p:cNvPicPr>
            <a:picLocks noChangeAspect="1"/>
          </p:cNvPicPr>
          <p:nvPr>
            <p:custDataLst>
              <p:tags r:id="rId4"/>
            </p:custDataLst>
          </p:nvPr>
        </p:nvPicPr>
        <p:blipFill rotWithShape="1">
          <a:blip r:embed="rId10" cstate="screen">
            <a:extLst>
              <a:ext uri="{28A0092B-C50C-407E-A947-70E740481C1C}">
                <a14:useLocalDpi xmlns:a14="http://schemas.microsoft.com/office/drawing/2010/main"/>
              </a:ext>
            </a:extLst>
          </a:blip>
          <a:srcRect/>
          <a:stretch/>
        </p:blipFill>
        <p:spPr>
          <a:xfrm>
            <a:off x="4126038" y="4268302"/>
            <a:ext cx="3761597" cy="2589698"/>
          </a:xfrm>
          <a:prstGeom prst="rect">
            <a:avLst/>
          </a:prstGeom>
        </p:spPr>
      </p:pic>
      <p:pic>
        <p:nvPicPr>
          <p:cNvPr id="19" name="Image 18">
            <a:extLst>
              <a:ext uri="{FF2B5EF4-FFF2-40B4-BE49-F238E27FC236}">
                <a16:creationId xmlns:a16="http://schemas.microsoft.com/office/drawing/2014/main" id="{16EFE1C6-B20C-461D-B90D-2297BCF7C685}"/>
              </a:ext>
            </a:extLst>
          </p:cNvPr>
          <p:cNvPicPr>
            <a:picLocks noChangeAspect="1"/>
          </p:cNvPicPr>
          <p:nvPr>
            <p:custDataLst>
              <p:tags r:id="rId5"/>
            </p:custDataLst>
          </p:nvPr>
        </p:nvPicPr>
        <p:blipFill rotWithShape="1">
          <a:blip r:embed="rId11" cstate="screen">
            <a:extLst>
              <a:ext uri="{28A0092B-C50C-407E-A947-70E740481C1C}">
                <a14:useLocalDpi xmlns:a14="http://schemas.microsoft.com/office/drawing/2010/main"/>
              </a:ext>
            </a:extLst>
          </a:blip>
          <a:srcRect l="-1"/>
          <a:stretch/>
        </p:blipFill>
        <p:spPr>
          <a:xfrm>
            <a:off x="8164904" y="4268302"/>
            <a:ext cx="3480428" cy="2052598"/>
          </a:xfrm>
          <a:prstGeom prst="rect">
            <a:avLst/>
          </a:prstGeom>
        </p:spPr>
      </p:pic>
    </p:spTree>
    <p:extLst>
      <p:ext uri="{BB962C8B-B14F-4D97-AF65-F5344CB8AC3E}">
        <p14:creationId xmlns:p14="http://schemas.microsoft.com/office/powerpoint/2010/main" val="302749697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Image 2">
            <a:extLst>
              <a:ext uri="{FF2B5EF4-FFF2-40B4-BE49-F238E27FC236}">
                <a16:creationId xmlns:a16="http://schemas.microsoft.com/office/drawing/2014/main" id="{530055F7-3D8E-47A0-A622-A6199BD9BD48}"/>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64" name="Google Shape;64;p9"/>
          <p:cNvSpPr/>
          <p:nvPr>
            <p:custDataLst>
              <p:tags r:id="rId2"/>
            </p:custDataLst>
          </p:nvPr>
        </p:nvSpPr>
        <p:spPr>
          <a:xfrm>
            <a:off x="3029640" y="3617503"/>
            <a:ext cx="6132900" cy="1262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endParaRPr sz="2300" b="0" i="0" u="none" strike="noStrike" cap="none">
              <a:solidFill>
                <a:schemeClr val="lt1"/>
              </a:solidFill>
              <a:latin typeface="Arial"/>
              <a:ea typeface="Arial"/>
              <a:cs typeface="Arial"/>
              <a:sym typeface="Arial"/>
            </a:endParaRPr>
          </a:p>
        </p:txBody>
      </p:sp>
      <p:sp>
        <p:nvSpPr>
          <p:cNvPr id="69" name="Google Shape;69;p9"/>
          <p:cNvSpPr txBox="1"/>
          <p:nvPr>
            <p:custDataLst>
              <p:tags r:id="rId3"/>
            </p:custDataLst>
          </p:nvPr>
        </p:nvSpPr>
        <p:spPr>
          <a:xfrm>
            <a:off x="1612682" y="1639106"/>
            <a:ext cx="8966637" cy="723600"/>
          </a:xfrm>
          <a:prstGeom prst="rect">
            <a:avLst/>
          </a:prstGeom>
          <a:noFill/>
          <a:ln>
            <a:noFill/>
          </a:ln>
        </p:spPr>
        <p:txBody>
          <a:bodyPr spcFirstLastPara="1" wrap="square" lIns="121900" tIns="60925" rIns="121900" bIns="60925" anchor="b" anchorCtr="0">
            <a:noAutofit/>
          </a:bodyPr>
          <a:lstStyle/>
          <a:p>
            <a:pPr marL="0" marR="0" lvl="0" indent="0" algn="ctr" rtl="0">
              <a:spcBef>
                <a:spcPts val="0"/>
              </a:spcBef>
              <a:spcAft>
                <a:spcPts val="0"/>
              </a:spcAft>
              <a:buClr>
                <a:srgbClr val="006B97"/>
              </a:buClr>
              <a:buSzPts val="2400"/>
              <a:buFont typeface="Arial"/>
              <a:buNone/>
            </a:pPr>
            <a:r>
              <a:rPr lang="fr-CA" sz="4000" dirty="0">
                <a:solidFill>
                  <a:schemeClr val="lt1"/>
                </a:solidFill>
                <a:latin typeface="+mj-lt"/>
              </a:rPr>
              <a:t>6. Communautés de pratique du RQM</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46A1F2-9DA9-428D-9F64-FE7411F1218A}"/>
              </a:ext>
            </a:extLst>
          </p:cNvPr>
          <p:cNvSpPr/>
          <p:nvPr>
            <p:custDataLst>
              <p:tags r:id="rId1"/>
            </p:custDataLst>
          </p:nvPr>
        </p:nvSpPr>
        <p:spPr>
          <a:xfrm>
            <a:off x="269400" y="270000"/>
            <a:ext cx="11653200" cy="6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a:extLst>
              <a:ext uri="{FF2B5EF4-FFF2-40B4-BE49-F238E27FC236}">
                <a16:creationId xmlns:a16="http://schemas.microsoft.com/office/drawing/2014/main" id="{574A613A-0713-4DCE-97DC-600F7E595AE6}"/>
              </a:ext>
            </a:extLst>
          </p:cNvPr>
          <p:cNvPicPr>
            <a:picLocks noChangeAspect="1"/>
          </p:cNvPicPr>
          <p:nvPr>
            <p:custDataLst>
              <p:tags r:id="rId2"/>
            </p:custDataLst>
          </p:nvPr>
        </p:nvPicPr>
        <p:blipFill>
          <a:blip r:embed="rId21" cstate="screen">
            <a:extLst>
              <a:ext uri="{28A0092B-C50C-407E-A947-70E740481C1C}">
                <a14:useLocalDpi xmlns:a14="http://schemas.microsoft.com/office/drawing/2010/main"/>
              </a:ext>
            </a:extLst>
          </a:blip>
          <a:stretch>
            <a:fillRect/>
          </a:stretch>
        </p:blipFill>
        <p:spPr>
          <a:xfrm>
            <a:off x="3397970" y="97286"/>
            <a:ext cx="5396060" cy="1977656"/>
          </a:xfrm>
          <a:prstGeom prst="rect">
            <a:avLst/>
          </a:prstGeom>
        </p:spPr>
      </p:pic>
      <p:cxnSp>
        <p:nvCxnSpPr>
          <p:cNvPr id="11" name="Connecteur droit 10">
            <a:extLst>
              <a:ext uri="{FF2B5EF4-FFF2-40B4-BE49-F238E27FC236}">
                <a16:creationId xmlns:a16="http://schemas.microsoft.com/office/drawing/2014/main" id="{7255331C-3CB5-4738-86C8-36541E70F8B6}"/>
              </a:ext>
            </a:extLst>
          </p:cNvPr>
          <p:cNvCxnSpPr>
            <a:cxnSpLocks/>
          </p:cNvCxnSpPr>
          <p:nvPr>
            <p:custDataLst>
              <p:tags r:id="rId3"/>
            </p:custDataLst>
          </p:nvPr>
        </p:nvCxnSpPr>
        <p:spPr>
          <a:xfrm>
            <a:off x="8463516" y="1789043"/>
            <a:ext cx="0" cy="4438864"/>
          </a:xfrm>
          <a:prstGeom prst="line">
            <a:avLst/>
          </a:prstGeom>
          <a:ln w="12700">
            <a:solidFill>
              <a:srgbClr val="007199"/>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4B0A3D6-E107-4676-9AE1-FBB9F65AFCAC}"/>
              </a:ext>
            </a:extLst>
          </p:cNvPr>
          <p:cNvSpPr txBox="1"/>
          <p:nvPr>
            <p:custDataLst>
              <p:tags r:id="rId4"/>
            </p:custDataLst>
          </p:nvPr>
        </p:nvSpPr>
        <p:spPr>
          <a:xfrm>
            <a:off x="8737547" y="1720135"/>
            <a:ext cx="2809411" cy="338554"/>
          </a:xfrm>
          <a:prstGeom prst="rect">
            <a:avLst/>
          </a:prstGeom>
          <a:noFill/>
        </p:spPr>
        <p:txBody>
          <a:bodyPr wrap="square" rtlCol="0">
            <a:spAutoFit/>
          </a:bodyPr>
          <a:lstStyle/>
          <a:p>
            <a:pPr>
              <a:spcAft>
                <a:spcPts val="1200"/>
              </a:spcAft>
            </a:pPr>
            <a:r>
              <a:rPr lang="fr-CA" sz="1600" b="1" dirty="0">
                <a:solidFill>
                  <a:srgbClr val="007199"/>
                </a:solidFill>
              </a:rPr>
              <a:t>Comité d’orientation</a:t>
            </a:r>
          </a:p>
        </p:txBody>
      </p:sp>
      <p:sp>
        <p:nvSpPr>
          <p:cNvPr id="13" name="ZoneTexte 12">
            <a:extLst>
              <a:ext uri="{FF2B5EF4-FFF2-40B4-BE49-F238E27FC236}">
                <a16:creationId xmlns:a16="http://schemas.microsoft.com/office/drawing/2014/main" id="{5DFF3D3E-6C9F-4F73-B0B5-DFC3C601EE51}"/>
              </a:ext>
            </a:extLst>
          </p:cNvPr>
          <p:cNvSpPr txBox="1"/>
          <p:nvPr>
            <p:custDataLst>
              <p:tags r:id="rId5"/>
            </p:custDataLst>
          </p:nvPr>
        </p:nvSpPr>
        <p:spPr>
          <a:xfrm>
            <a:off x="9250204" y="2088708"/>
            <a:ext cx="2213915" cy="2400657"/>
          </a:xfrm>
          <a:prstGeom prst="rect">
            <a:avLst/>
          </a:prstGeom>
          <a:noFill/>
        </p:spPr>
        <p:txBody>
          <a:bodyPr wrap="square" rtlCol="0">
            <a:spAutoFit/>
          </a:bodyPr>
          <a:lstStyle/>
          <a:p>
            <a:pPr>
              <a:spcAft>
                <a:spcPts val="1200"/>
              </a:spcAft>
            </a:pPr>
            <a:r>
              <a:rPr lang="fr-CA" sz="1200" dirty="0"/>
              <a:t>personnes issues des </a:t>
            </a:r>
            <a:br>
              <a:rPr lang="fr-CA" sz="1200" dirty="0"/>
            </a:br>
            <a:r>
              <a:rPr lang="fr-CA" sz="1200" b="1" dirty="0"/>
              <a:t>ministères provinciaux (MAMH, MELCCFP, MSP, MTMD)</a:t>
            </a:r>
          </a:p>
          <a:p>
            <a:pPr>
              <a:spcAft>
                <a:spcPts val="1200"/>
              </a:spcAft>
            </a:pPr>
            <a:r>
              <a:rPr lang="fr-CA" sz="1200" dirty="0"/>
              <a:t>personnes issues de la </a:t>
            </a:r>
            <a:r>
              <a:rPr lang="fr-CA" sz="1200" b="1" dirty="0"/>
              <a:t>recherche académique (ISMER-UQAR, UQAR, INRS)</a:t>
            </a:r>
          </a:p>
          <a:p>
            <a:pPr>
              <a:spcAft>
                <a:spcPts val="1200"/>
              </a:spcAft>
            </a:pPr>
            <a:r>
              <a:rPr lang="fr-CA" sz="1200" dirty="0"/>
              <a:t>personnes issues </a:t>
            </a:r>
            <a:br>
              <a:rPr lang="fr-CA" sz="1200" dirty="0"/>
            </a:br>
            <a:r>
              <a:rPr lang="fr-CA" sz="1200" b="1" dirty="0"/>
              <a:t>d’autres secteurs (</a:t>
            </a:r>
            <a:r>
              <a:rPr lang="fr-CA" sz="1200" b="1" dirty="0" err="1"/>
              <a:t>Lasalle|NHC</a:t>
            </a:r>
            <a:r>
              <a:rPr lang="fr-CA" sz="1200" b="1" dirty="0"/>
              <a:t>, Tetra Tech, Ouranos)</a:t>
            </a:r>
          </a:p>
          <a:p>
            <a:endParaRPr lang="fr-CA" sz="1200" dirty="0"/>
          </a:p>
        </p:txBody>
      </p:sp>
      <p:sp>
        <p:nvSpPr>
          <p:cNvPr id="14" name="ZoneTexte 13">
            <a:extLst>
              <a:ext uri="{FF2B5EF4-FFF2-40B4-BE49-F238E27FC236}">
                <a16:creationId xmlns:a16="http://schemas.microsoft.com/office/drawing/2014/main" id="{E5E7EE43-3123-4252-8608-2294DC805572}"/>
              </a:ext>
            </a:extLst>
          </p:cNvPr>
          <p:cNvSpPr txBox="1"/>
          <p:nvPr>
            <p:custDataLst>
              <p:tags r:id="rId6"/>
            </p:custDataLst>
          </p:nvPr>
        </p:nvSpPr>
        <p:spPr>
          <a:xfrm>
            <a:off x="8566662" y="1902228"/>
            <a:ext cx="701369" cy="1015663"/>
          </a:xfrm>
          <a:prstGeom prst="rect">
            <a:avLst/>
          </a:prstGeom>
          <a:noFill/>
        </p:spPr>
        <p:txBody>
          <a:bodyPr wrap="square" rtlCol="0">
            <a:spAutoFit/>
          </a:bodyPr>
          <a:lstStyle/>
          <a:p>
            <a:pPr algn="r">
              <a:spcAft>
                <a:spcPts val="600"/>
              </a:spcAft>
            </a:pPr>
            <a:r>
              <a:rPr lang="fr-CA" sz="6000" dirty="0"/>
              <a:t>5</a:t>
            </a:r>
          </a:p>
        </p:txBody>
      </p:sp>
      <p:sp>
        <p:nvSpPr>
          <p:cNvPr id="15" name="ZoneTexte 14">
            <a:extLst>
              <a:ext uri="{FF2B5EF4-FFF2-40B4-BE49-F238E27FC236}">
                <a16:creationId xmlns:a16="http://schemas.microsoft.com/office/drawing/2014/main" id="{04797E85-7240-4169-89F4-AFEDC6B58AA0}"/>
              </a:ext>
            </a:extLst>
          </p:cNvPr>
          <p:cNvSpPr txBox="1"/>
          <p:nvPr>
            <p:custDataLst>
              <p:tags r:id="rId7"/>
            </p:custDataLst>
          </p:nvPr>
        </p:nvSpPr>
        <p:spPr>
          <a:xfrm>
            <a:off x="8566662" y="2600670"/>
            <a:ext cx="701369" cy="1015663"/>
          </a:xfrm>
          <a:prstGeom prst="rect">
            <a:avLst/>
          </a:prstGeom>
          <a:noFill/>
        </p:spPr>
        <p:txBody>
          <a:bodyPr wrap="square" rtlCol="0">
            <a:spAutoFit/>
          </a:bodyPr>
          <a:lstStyle/>
          <a:p>
            <a:pPr algn="r">
              <a:spcAft>
                <a:spcPts val="600"/>
              </a:spcAft>
            </a:pPr>
            <a:r>
              <a:rPr lang="fr-CA" sz="6000" dirty="0"/>
              <a:t>4</a:t>
            </a:r>
          </a:p>
        </p:txBody>
      </p:sp>
      <p:sp>
        <p:nvSpPr>
          <p:cNvPr id="16" name="ZoneTexte 15">
            <a:extLst>
              <a:ext uri="{FF2B5EF4-FFF2-40B4-BE49-F238E27FC236}">
                <a16:creationId xmlns:a16="http://schemas.microsoft.com/office/drawing/2014/main" id="{E31FD41A-65EF-414F-9223-EDAE875CC566}"/>
              </a:ext>
            </a:extLst>
          </p:cNvPr>
          <p:cNvSpPr txBox="1"/>
          <p:nvPr>
            <p:custDataLst>
              <p:tags r:id="rId8"/>
            </p:custDataLst>
          </p:nvPr>
        </p:nvSpPr>
        <p:spPr>
          <a:xfrm>
            <a:off x="8566662" y="3299111"/>
            <a:ext cx="701369" cy="1015663"/>
          </a:xfrm>
          <a:prstGeom prst="rect">
            <a:avLst/>
          </a:prstGeom>
          <a:noFill/>
        </p:spPr>
        <p:txBody>
          <a:bodyPr wrap="square" rtlCol="0">
            <a:spAutoFit/>
          </a:bodyPr>
          <a:lstStyle/>
          <a:p>
            <a:pPr algn="r">
              <a:spcAft>
                <a:spcPts val="600"/>
              </a:spcAft>
            </a:pPr>
            <a:r>
              <a:rPr lang="fr-CA" sz="6000" dirty="0"/>
              <a:t>3</a:t>
            </a:r>
          </a:p>
        </p:txBody>
      </p:sp>
      <p:sp>
        <p:nvSpPr>
          <p:cNvPr id="17" name="ZoneTexte 16">
            <a:extLst>
              <a:ext uri="{FF2B5EF4-FFF2-40B4-BE49-F238E27FC236}">
                <a16:creationId xmlns:a16="http://schemas.microsoft.com/office/drawing/2014/main" id="{2A82F825-2C56-498C-ACE8-18651266F805}"/>
              </a:ext>
            </a:extLst>
          </p:cNvPr>
          <p:cNvSpPr txBox="1"/>
          <p:nvPr>
            <p:custDataLst>
              <p:tags r:id="rId9"/>
            </p:custDataLst>
          </p:nvPr>
        </p:nvSpPr>
        <p:spPr>
          <a:xfrm>
            <a:off x="8737547" y="4460758"/>
            <a:ext cx="2809411" cy="338554"/>
          </a:xfrm>
          <a:prstGeom prst="rect">
            <a:avLst/>
          </a:prstGeom>
          <a:noFill/>
        </p:spPr>
        <p:txBody>
          <a:bodyPr wrap="square" rtlCol="0">
            <a:spAutoFit/>
          </a:bodyPr>
          <a:lstStyle/>
          <a:p>
            <a:pPr>
              <a:spcAft>
                <a:spcPts val="1200"/>
              </a:spcAft>
            </a:pPr>
            <a:r>
              <a:rPr lang="fr-CA" sz="1600" b="1" dirty="0">
                <a:solidFill>
                  <a:srgbClr val="007199"/>
                </a:solidFill>
              </a:rPr>
              <a:t>Recrutement</a:t>
            </a:r>
          </a:p>
        </p:txBody>
      </p:sp>
      <p:sp>
        <p:nvSpPr>
          <p:cNvPr id="18" name="ZoneTexte 17">
            <a:extLst>
              <a:ext uri="{FF2B5EF4-FFF2-40B4-BE49-F238E27FC236}">
                <a16:creationId xmlns:a16="http://schemas.microsoft.com/office/drawing/2014/main" id="{9ED7E857-CA6B-40C6-9964-11306C9A3822}"/>
              </a:ext>
            </a:extLst>
          </p:cNvPr>
          <p:cNvSpPr txBox="1"/>
          <p:nvPr>
            <p:custDataLst>
              <p:tags r:id="rId10"/>
            </p:custDataLst>
          </p:nvPr>
        </p:nvSpPr>
        <p:spPr>
          <a:xfrm>
            <a:off x="8701100" y="4627469"/>
            <a:ext cx="1484842" cy="1015663"/>
          </a:xfrm>
          <a:prstGeom prst="rect">
            <a:avLst/>
          </a:prstGeom>
          <a:noFill/>
        </p:spPr>
        <p:txBody>
          <a:bodyPr wrap="square" rtlCol="0">
            <a:spAutoFit/>
          </a:bodyPr>
          <a:lstStyle/>
          <a:p>
            <a:pPr>
              <a:spcAft>
                <a:spcPts val="600"/>
              </a:spcAft>
            </a:pPr>
            <a:r>
              <a:rPr lang="fr-CA" sz="6000" dirty="0"/>
              <a:t>110</a:t>
            </a:r>
          </a:p>
        </p:txBody>
      </p:sp>
      <p:sp>
        <p:nvSpPr>
          <p:cNvPr id="19" name="ZoneTexte 18">
            <a:extLst>
              <a:ext uri="{FF2B5EF4-FFF2-40B4-BE49-F238E27FC236}">
                <a16:creationId xmlns:a16="http://schemas.microsoft.com/office/drawing/2014/main" id="{892F9376-CB5E-4A8F-8A7F-D1D4873E8AA0}"/>
              </a:ext>
            </a:extLst>
          </p:cNvPr>
          <p:cNvSpPr txBox="1"/>
          <p:nvPr>
            <p:custDataLst>
              <p:tags r:id="rId11"/>
            </p:custDataLst>
          </p:nvPr>
        </p:nvSpPr>
        <p:spPr>
          <a:xfrm>
            <a:off x="9995879" y="4984596"/>
            <a:ext cx="1484842" cy="276999"/>
          </a:xfrm>
          <a:prstGeom prst="rect">
            <a:avLst/>
          </a:prstGeom>
          <a:noFill/>
        </p:spPr>
        <p:txBody>
          <a:bodyPr wrap="square" rtlCol="0">
            <a:spAutoFit/>
          </a:bodyPr>
          <a:lstStyle/>
          <a:p>
            <a:pPr>
              <a:spcAft>
                <a:spcPts val="1200"/>
              </a:spcAft>
            </a:pPr>
            <a:r>
              <a:rPr lang="fr-CA" sz="1200" dirty="0"/>
              <a:t>membres</a:t>
            </a:r>
            <a:endParaRPr lang="fr-CA" sz="1200" b="1" dirty="0"/>
          </a:p>
        </p:txBody>
      </p:sp>
      <p:sp>
        <p:nvSpPr>
          <p:cNvPr id="20" name="ZoneTexte 19">
            <a:extLst>
              <a:ext uri="{FF2B5EF4-FFF2-40B4-BE49-F238E27FC236}">
                <a16:creationId xmlns:a16="http://schemas.microsoft.com/office/drawing/2014/main" id="{FB2581F6-3B28-4EDD-B49D-55B242847182}"/>
              </a:ext>
            </a:extLst>
          </p:cNvPr>
          <p:cNvSpPr txBox="1"/>
          <p:nvPr>
            <p:custDataLst>
              <p:tags r:id="rId12"/>
            </p:custDataLst>
          </p:nvPr>
        </p:nvSpPr>
        <p:spPr>
          <a:xfrm>
            <a:off x="8701100" y="5405300"/>
            <a:ext cx="1484842" cy="1015663"/>
          </a:xfrm>
          <a:prstGeom prst="rect">
            <a:avLst/>
          </a:prstGeom>
          <a:noFill/>
        </p:spPr>
        <p:txBody>
          <a:bodyPr wrap="square" rtlCol="0">
            <a:spAutoFit/>
          </a:bodyPr>
          <a:lstStyle/>
          <a:p>
            <a:pPr>
              <a:spcAft>
                <a:spcPts val="600"/>
              </a:spcAft>
            </a:pPr>
            <a:r>
              <a:rPr lang="fr-CA" sz="6000" dirty="0"/>
              <a:t>351</a:t>
            </a:r>
          </a:p>
        </p:txBody>
      </p:sp>
      <p:sp>
        <p:nvSpPr>
          <p:cNvPr id="21" name="ZoneTexte 20">
            <a:extLst>
              <a:ext uri="{FF2B5EF4-FFF2-40B4-BE49-F238E27FC236}">
                <a16:creationId xmlns:a16="http://schemas.microsoft.com/office/drawing/2014/main" id="{BE7E570E-0C2B-4D1D-8BC8-264B8477E3A8}"/>
              </a:ext>
            </a:extLst>
          </p:cNvPr>
          <p:cNvSpPr txBox="1"/>
          <p:nvPr>
            <p:custDataLst>
              <p:tags r:id="rId13"/>
            </p:custDataLst>
          </p:nvPr>
        </p:nvSpPr>
        <p:spPr>
          <a:xfrm>
            <a:off x="9995879" y="5762427"/>
            <a:ext cx="1484842" cy="276999"/>
          </a:xfrm>
          <a:prstGeom prst="rect">
            <a:avLst/>
          </a:prstGeom>
          <a:noFill/>
        </p:spPr>
        <p:txBody>
          <a:bodyPr wrap="square" rtlCol="0">
            <a:spAutoFit/>
          </a:bodyPr>
          <a:lstStyle/>
          <a:p>
            <a:pPr>
              <a:spcAft>
                <a:spcPts val="1200"/>
              </a:spcAft>
            </a:pPr>
            <a:r>
              <a:rPr lang="fr-CA" sz="1200" dirty="0"/>
              <a:t>abonnés sur</a:t>
            </a:r>
            <a:endParaRPr lang="fr-CA" sz="1200" b="1" dirty="0"/>
          </a:p>
        </p:txBody>
      </p:sp>
      <p:pic>
        <p:nvPicPr>
          <p:cNvPr id="25" name="Image 24">
            <a:extLst>
              <a:ext uri="{FF2B5EF4-FFF2-40B4-BE49-F238E27FC236}">
                <a16:creationId xmlns:a16="http://schemas.microsoft.com/office/drawing/2014/main" id="{5BE74B66-50D3-4D06-86CC-14E31232593A}"/>
              </a:ext>
            </a:extLst>
          </p:cNvPr>
          <p:cNvPicPr>
            <a:picLocks noChangeAspect="1"/>
          </p:cNvPicPr>
          <p:nvPr>
            <p:custDataLst>
              <p:tags r:id="rId14"/>
            </p:custDataLst>
          </p:nvPr>
        </p:nvPicPr>
        <p:blipFill>
          <a:blip r:embed="rId22" cstate="screen">
            <a:extLst>
              <a:ext uri="{28A0092B-C50C-407E-A947-70E740481C1C}">
                <a14:useLocalDpi xmlns:a14="http://schemas.microsoft.com/office/drawing/2010/main"/>
              </a:ext>
            </a:extLst>
          </a:blip>
          <a:stretch>
            <a:fillRect/>
          </a:stretch>
        </p:blipFill>
        <p:spPr>
          <a:xfrm>
            <a:off x="10952631" y="5681674"/>
            <a:ext cx="462913" cy="462913"/>
          </a:xfrm>
          <a:prstGeom prst="rect">
            <a:avLst/>
          </a:prstGeom>
        </p:spPr>
      </p:pic>
      <p:sp>
        <p:nvSpPr>
          <p:cNvPr id="26" name="Rectangle 25">
            <a:extLst>
              <a:ext uri="{FF2B5EF4-FFF2-40B4-BE49-F238E27FC236}">
                <a16:creationId xmlns:a16="http://schemas.microsoft.com/office/drawing/2014/main" id="{A74B8354-233E-46EB-9576-402BE871960D}"/>
              </a:ext>
            </a:extLst>
          </p:cNvPr>
          <p:cNvSpPr/>
          <p:nvPr>
            <p:custDataLst>
              <p:tags r:id="rId15"/>
            </p:custDataLst>
          </p:nvPr>
        </p:nvSpPr>
        <p:spPr>
          <a:xfrm>
            <a:off x="615060" y="1714127"/>
            <a:ext cx="7413146" cy="1354217"/>
          </a:xfrm>
          <a:prstGeom prst="rect">
            <a:avLst/>
          </a:prstGeom>
        </p:spPr>
        <p:txBody>
          <a:bodyPr wrap="square">
            <a:spAutoFit/>
          </a:bodyPr>
          <a:lstStyle/>
          <a:p>
            <a:pPr>
              <a:spcAft>
                <a:spcPts val="1200"/>
              </a:spcAft>
            </a:pPr>
            <a:r>
              <a:rPr lang="fr-CA" sz="1600" b="1" i="0" dirty="0">
                <a:solidFill>
                  <a:srgbClr val="007199"/>
                </a:solidFill>
                <a:effectLst/>
              </a:rPr>
              <a:t>Mission</a:t>
            </a:r>
            <a:endParaRPr lang="fr-CA" sz="1200" b="1" i="0" dirty="0">
              <a:solidFill>
                <a:srgbClr val="007199"/>
              </a:solidFill>
              <a:effectLst/>
            </a:endParaRPr>
          </a:p>
          <a:p>
            <a:pPr>
              <a:spcAft>
                <a:spcPts val="1200"/>
              </a:spcAft>
            </a:pPr>
            <a:r>
              <a:rPr lang="fr-CA" sz="1400" b="0" i="0" dirty="0">
                <a:effectLst/>
              </a:rPr>
              <a:t>Le RQAGZC souhaite permettre à tous les acteurs et actrices concernées au Québec d’avoir accès à une Communauté de pratique dédiée aux enjeux de gestion intégrée des zones côtières et que ceux-ci et celles-ci puissent se rencontrer lors d’une conférence québécoise bisannuelle (tous les deux ans), afin de favoriser l’avancement des savoirs et le partage scientifique</a:t>
            </a:r>
            <a:r>
              <a:rPr lang="fr-CA" sz="1200" b="0" i="0" dirty="0">
                <a:solidFill>
                  <a:srgbClr val="777777"/>
                </a:solidFill>
                <a:effectLst/>
              </a:rPr>
              <a:t>.</a:t>
            </a:r>
          </a:p>
        </p:txBody>
      </p:sp>
      <p:sp>
        <p:nvSpPr>
          <p:cNvPr id="27" name="ZoneTexte 26">
            <a:extLst>
              <a:ext uri="{FF2B5EF4-FFF2-40B4-BE49-F238E27FC236}">
                <a16:creationId xmlns:a16="http://schemas.microsoft.com/office/drawing/2014/main" id="{B6723B9A-8178-4CE3-998A-3B5433ABEEC4}"/>
              </a:ext>
            </a:extLst>
          </p:cNvPr>
          <p:cNvSpPr txBox="1"/>
          <p:nvPr>
            <p:custDataLst>
              <p:tags r:id="rId16"/>
            </p:custDataLst>
          </p:nvPr>
        </p:nvSpPr>
        <p:spPr>
          <a:xfrm>
            <a:off x="645042" y="3591394"/>
            <a:ext cx="4699933" cy="1107996"/>
          </a:xfrm>
          <a:prstGeom prst="rect">
            <a:avLst/>
          </a:prstGeom>
          <a:noFill/>
        </p:spPr>
        <p:txBody>
          <a:bodyPr wrap="square" rtlCol="0">
            <a:spAutoFit/>
          </a:bodyPr>
          <a:lstStyle/>
          <a:p>
            <a:r>
              <a:rPr lang="fr-CA" sz="1600" b="1" dirty="0">
                <a:solidFill>
                  <a:srgbClr val="007199"/>
                </a:solidFill>
              </a:rPr>
              <a:t>Activité à venir</a:t>
            </a:r>
          </a:p>
          <a:p>
            <a:r>
              <a:rPr lang="fr-CA" sz="1400" dirty="0"/>
              <a:t>Première conférence du RQAGZC</a:t>
            </a:r>
          </a:p>
          <a:p>
            <a:r>
              <a:rPr lang="fr-CA" sz="1200" dirty="0"/>
              <a:t>Auberge de la Pointe à Rivière-du-Loup</a:t>
            </a:r>
          </a:p>
          <a:p>
            <a:r>
              <a:rPr lang="fr-CA" sz="1200" dirty="0"/>
              <a:t>21 au 23 mai 2025</a:t>
            </a:r>
          </a:p>
          <a:p>
            <a:r>
              <a:rPr lang="fr-CA" sz="1200" b="1" dirty="0"/>
              <a:t>Les inscriptions sont ouvertes!</a:t>
            </a:r>
          </a:p>
        </p:txBody>
      </p:sp>
      <p:pic>
        <p:nvPicPr>
          <p:cNvPr id="28" name="Image 27">
            <a:extLst>
              <a:ext uri="{FF2B5EF4-FFF2-40B4-BE49-F238E27FC236}">
                <a16:creationId xmlns:a16="http://schemas.microsoft.com/office/drawing/2014/main" id="{C7C58150-4C10-4E4A-9E58-F29A8CF69041}"/>
              </a:ext>
            </a:extLst>
          </p:cNvPr>
          <p:cNvPicPr>
            <a:picLocks noChangeAspect="1"/>
          </p:cNvPicPr>
          <p:nvPr>
            <p:custDataLst>
              <p:tags r:id="rId17"/>
            </p:custDataLst>
          </p:nvPr>
        </p:nvPicPr>
        <p:blipFill rotWithShape="1">
          <a:blip r:embed="rId23" cstate="screen">
            <a:extLst>
              <a:ext uri="{28A0092B-C50C-407E-A947-70E740481C1C}">
                <a14:useLocalDpi xmlns:a14="http://schemas.microsoft.com/office/drawing/2010/main"/>
              </a:ext>
            </a:extLst>
          </a:blip>
          <a:srcRect/>
          <a:stretch/>
        </p:blipFill>
        <p:spPr>
          <a:xfrm>
            <a:off x="3964508" y="3789657"/>
            <a:ext cx="4125649" cy="2438250"/>
          </a:xfrm>
          <a:prstGeom prst="rect">
            <a:avLst/>
          </a:prstGeom>
        </p:spPr>
      </p:pic>
      <p:pic>
        <p:nvPicPr>
          <p:cNvPr id="29" name="Image 28">
            <a:extLst>
              <a:ext uri="{FF2B5EF4-FFF2-40B4-BE49-F238E27FC236}">
                <a16:creationId xmlns:a16="http://schemas.microsoft.com/office/drawing/2014/main" id="{475AB80C-B486-4FD4-939C-B15249482056}"/>
              </a:ext>
            </a:extLst>
          </p:cNvPr>
          <p:cNvPicPr>
            <a:picLocks noChangeAspect="1"/>
          </p:cNvPicPr>
          <p:nvPr>
            <p:custDataLst>
              <p:tags r:id="rId18"/>
            </p:custDataLst>
          </p:nvPr>
        </p:nvPicPr>
        <p:blipFill rotWithShape="1">
          <a:blip r:embed="rId24" cstate="screen">
            <a:extLst>
              <a:ext uri="{28A0092B-C50C-407E-A947-70E740481C1C}">
                <a14:useLocalDpi xmlns:a14="http://schemas.microsoft.com/office/drawing/2010/main"/>
              </a:ext>
            </a:extLst>
          </a:blip>
          <a:srcRect/>
          <a:stretch/>
        </p:blipFill>
        <p:spPr>
          <a:xfrm>
            <a:off x="615060" y="4799312"/>
            <a:ext cx="3017204" cy="2058688"/>
          </a:xfrm>
          <a:prstGeom prst="rect">
            <a:avLst/>
          </a:prstGeom>
        </p:spPr>
      </p:pic>
    </p:spTree>
    <p:extLst>
      <p:ext uri="{BB962C8B-B14F-4D97-AF65-F5344CB8AC3E}">
        <p14:creationId xmlns:p14="http://schemas.microsoft.com/office/powerpoint/2010/main" val="331414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46A1F2-9DA9-428D-9F64-FE7411F1218A}"/>
              </a:ext>
            </a:extLst>
          </p:cNvPr>
          <p:cNvSpPr/>
          <p:nvPr>
            <p:custDataLst>
              <p:tags r:id="rId1"/>
            </p:custDataLst>
          </p:nvPr>
        </p:nvSpPr>
        <p:spPr>
          <a:xfrm>
            <a:off x="269400" y="270000"/>
            <a:ext cx="11653200" cy="6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ZoneTexte 11">
            <a:extLst>
              <a:ext uri="{FF2B5EF4-FFF2-40B4-BE49-F238E27FC236}">
                <a16:creationId xmlns:a16="http://schemas.microsoft.com/office/drawing/2014/main" id="{34B0A3D6-E107-4676-9AE1-FBB9F65AFCAC}"/>
              </a:ext>
            </a:extLst>
          </p:cNvPr>
          <p:cNvSpPr txBox="1"/>
          <p:nvPr>
            <p:custDataLst>
              <p:tags r:id="rId2"/>
            </p:custDataLst>
          </p:nvPr>
        </p:nvSpPr>
        <p:spPr>
          <a:xfrm>
            <a:off x="8737547" y="1629605"/>
            <a:ext cx="2809411" cy="338554"/>
          </a:xfrm>
          <a:prstGeom prst="rect">
            <a:avLst/>
          </a:prstGeom>
          <a:noFill/>
        </p:spPr>
        <p:txBody>
          <a:bodyPr wrap="square" rtlCol="0">
            <a:spAutoFit/>
          </a:bodyPr>
          <a:lstStyle/>
          <a:p>
            <a:pPr>
              <a:spcAft>
                <a:spcPts val="1200"/>
              </a:spcAft>
            </a:pPr>
            <a:r>
              <a:rPr lang="fr-CA" sz="1600" b="1" dirty="0">
                <a:solidFill>
                  <a:srgbClr val="007199"/>
                </a:solidFill>
              </a:rPr>
              <a:t>Comité d’orientation</a:t>
            </a:r>
          </a:p>
        </p:txBody>
      </p:sp>
      <p:sp>
        <p:nvSpPr>
          <p:cNvPr id="13" name="ZoneTexte 12">
            <a:extLst>
              <a:ext uri="{FF2B5EF4-FFF2-40B4-BE49-F238E27FC236}">
                <a16:creationId xmlns:a16="http://schemas.microsoft.com/office/drawing/2014/main" id="{5DFF3D3E-6C9F-4F73-B0B5-DFC3C601EE51}"/>
              </a:ext>
            </a:extLst>
          </p:cNvPr>
          <p:cNvSpPr txBox="1"/>
          <p:nvPr>
            <p:custDataLst>
              <p:tags r:id="rId3"/>
            </p:custDataLst>
          </p:nvPr>
        </p:nvSpPr>
        <p:spPr>
          <a:xfrm>
            <a:off x="9250204" y="1998178"/>
            <a:ext cx="2296754" cy="3108543"/>
          </a:xfrm>
          <a:prstGeom prst="rect">
            <a:avLst/>
          </a:prstGeom>
          <a:noFill/>
        </p:spPr>
        <p:txBody>
          <a:bodyPr wrap="square" rtlCol="0">
            <a:spAutoFit/>
          </a:bodyPr>
          <a:lstStyle/>
          <a:p>
            <a:pPr>
              <a:spcAft>
                <a:spcPts val="1200"/>
              </a:spcAft>
            </a:pPr>
            <a:r>
              <a:rPr lang="fr-CA" sz="1200" dirty="0"/>
              <a:t>personnes issues de la </a:t>
            </a:r>
            <a:br>
              <a:rPr lang="fr-CA" sz="1200" dirty="0"/>
            </a:br>
            <a:r>
              <a:rPr lang="fr-CA" sz="1200" b="1" dirty="0"/>
              <a:t>recherche académique </a:t>
            </a:r>
            <a:br>
              <a:rPr lang="fr-CA" sz="1200" b="1" dirty="0"/>
            </a:br>
            <a:r>
              <a:rPr lang="fr-CA" sz="1200" b="1" dirty="0"/>
              <a:t>(ISMER-UQAR, UQAR)</a:t>
            </a:r>
          </a:p>
          <a:p>
            <a:pPr>
              <a:spcAft>
                <a:spcPts val="1200"/>
              </a:spcAft>
            </a:pPr>
            <a:r>
              <a:rPr lang="fr-CA" sz="1200" dirty="0"/>
              <a:t>personnes issues de la </a:t>
            </a:r>
            <a:br>
              <a:rPr lang="fr-CA" sz="1200" dirty="0"/>
            </a:br>
            <a:r>
              <a:rPr lang="fr-CA" sz="1200" b="1" dirty="0"/>
              <a:t>recherche non académique (IRÉC, CERMIM)</a:t>
            </a:r>
          </a:p>
          <a:p>
            <a:pPr>
              <a:spcAft>
                <a:spcPts val="1200"/>
              </a:spcAft>
            </a:pPr>
            <a:r>
              <a:rPr lang="fr-CA" sz="1200" dirty="0"/>
              <a:t>personnes issues du </a:t>
            </a:r>
            <a:br>
              <a:rPr lang="fr-CA" sz="1200" dirty="0"/>
            </a:br>
            <a:r>
              <a:rPr lang="fr-CA" sz="1200" b="1" dirty="0"/>
              <a:t>milieu gouvernemental </a:t>
            </a:r>
            <a:br>
              <a:rPr lang="fr-CA" sz="1200" b="1" dirty="0"/>
            </a:br>
            <a:r>
              <a:rPr lang="fr-CA" sz="1200" b="1" dirty="0"/>
              <a:t>(CEGRIM)</a:t>
            </a:r>
          </a:p>
          <a:p>
            <a:pPr>
              <a:spcAft>
                <a:spcPts val="1200"/>
              </a:spcAft>
            </a:pPr>
            <a:r>
              <a:rPr lang="fr-CA" sz="1200" dirty="0"/>
              <a:t>personnes issues du </a:t>
            </a:r>
            <a:r>
              <a:rPr lang="fr-CA" sz="1200" b="1" dirty="0"/>
              <a:t>milieu communautaire (Stratégie Saint-Laurent et Tourisme Côte-Nord)</a:t>
            </a:r>
          </a:p>
          <a:p>
            <a:endParaRPr lang="fr-CA" sz="1200" dirty="0"/>
          </a:p>
        </p:txBody>
      </p:sp>
      <p:sp>
        <p:nvSpPr>
          <p:cNvPr id="14" name="ZoneTexte 13">
            <a:extLst>
              <a:ext uri="{FF2B5EF4-FFF2-40B4-BE49-F238E27FC236}">
                <a16:creationId xmlns:a16="http://schemas.microsoft.com/office/drawing/2014/main" id="{E5E7EE43-3123-4252-8608-2294DC805572}"/>
              </a:ext>
            </a:extLst>
          </p:cNvPr>
          <p:cNvSpPr txBox="1"/>
          <p:nvPr>
            <p:custDataLst>
              <p:tags r:id="rId4"/>
            </p:custDataLst>
          </p:nvPr>
        </p:nvSpPr>
        <p:spPr>
          <a:xfrm>
            <a:off x="8566662" y="1811698"/>
            <a:ext cx="701369" cy="1015663"/>
          </a:xfrm>
          <a:prstGeom prst="rect">
            <a:avLst/>
          </a:prstGeom>
          <a:noFill/>
        </p:spPr>
        <p:txBody>
          <a:bodyPr wrap="square" rtlCol="0">
            <a:spAutoFit/>
          </a:bodyPr>
          <a:lstStyle/>
          <a:p>
            <a:pPr algn="r">
              <a:spcAft>
                <a:spcPts val="600"/>
              </a:spcAft>
            </a:pPr>
            <a:r>
              <a:rPr lang="fr-CA" sz="6000" dirty="0"/>
              <a:t>2</a:t>
            </a:r>
          </a:p>
        </p:txBody>
      </p:sp>
      <p:sp>
        <p:nvSpPr>
          <p:cNvPr id="15" name="ZoneTexte 14">
            <a:extLst>
              <a:ext uri="{FF2B5EF4-FFF2-40B4-BE49-F238E27FC236}">
                <a16:creationId xmlns:a16="http://schemas.microsoft.com/office/drawing/2014/main" id="{04797E85-7240-4169-89F4-AFEDC6B58AA0}"/>
              </a:ext>
            </a:extLst>
          </p:cNvPr>
          <p:cNvSpPr txBox="1"/>
          <p:nvPr>
            <p:custDataLst>
              <p:tags r:id="rId5"/>
            </p:custDataLst>
          </p:nvPr>
        </p:nvSpPr>
        <p:spPr>
          <a:xfrm>
            <a:off x="8566662" y="2510140"/>
            <a:ext cx="701369" cy="1015663"/>
          </a:xfrm>
          <a:prstGeom prst="rect">
            <a:avLst/>
          </a:prstGeom>
          <a:noFill/>
        </p:spPr>
        <p:txBody>
          <a:bodyPr wrap="square" rtlCol="0">
            <a:spAutoFit/>
          </a:bodyPr>
          <a:lstStyle/>
          <a:p>
            <a:pPr algn="r">
              <a:spcAft>
                <a:spcPts val="600"/>
              </a:spcAft>
            </a:pPr>
            <a:r>
              <a:rPr lang="fr-CA" sz="6000" dirty="0"/>
              <a:t>4</a:t>
            </a:r>
          </a:p>
        </p:txBody>
      </p:sp>
      <p:sp>
        <p:nvSpPr>
          <p:cNvPr id="16" name="ZoneTexte 15">
            <a:extLst>
              <a:ext uri="{FF2B5EF4-FFF2-40B4-BE49-F238E27FC236}">
                <a16:creationId xmlns:a16="http://schemas.microsoft.com/office/drawing/2014/main" id="{E31FD41A-65EF-414F-9223-EDAE875CC566}"/>
              </a:ext>
            </a:extLst>
          </p:cNvPr>
          <p:cNvSpPr txBox="1"/>
          <p:nvPr>
            <p:custDataLst>
              <p:tags r:id="rId6"/>
            </p:custDataLst>
          </p:nvPr>
        </p:nvSpPr>
        <p:spPr>
          <a:xfrm>
            <a:off x="8566662" y="3208581"/>
            <a:ext cx="701369" cy="1015663"/>
          </a:xfrm>
          <a:prstGeom prst="rect">
            <a:avLst/>
          </a:prstGeom>
          <a:noFill/>
        </p:spPr>
        <p:txBody>
          <a:bodyPr wrap="square" rtlCol="0">
            <a:spAutoFit/>
          </a:bodyPr>
          <a:lstStyle/>
          <a:p>
            <a:pPr algn="r">
              <a:spcAft>
                <a:spcPts val="600"/>
              </a:spcAft>
            </a:pPr>
            <a:r>
              <a:rPr lang="fr-CA" sz="6000" dirty="0"/>
              <a:t>1</a:t>
            </a:r>
          </a:p>
        </p:txBody>
      </p:sp>
      <p:sp>
        <p:nvSpPr>
          <p:cNvPr id="17" name="ZoneTexte 16">
            <a:extLst>
              <a:ext uri="{FF2B5EF4-FFF2-40B4-BE49-F238E27FC236}">
                <a16:creationId xmlns:a16="http://schemas.microsoft.com/office/drawing/2014/main" id="{2A82F825-2C56-498C-ACE8-18651266F805}"/>
              </a:ext>
            </a:extLst>
          </p:cNvPr>
          <p:cNvSpPr txBox="1"/>
          <p:nvPr>
            <p:custDataLst>
              <p:tags r:id="rId7"/>
            </p:custDataLst>
          </p:nvPr>
        </p:nvSpPr>
        <p:spPr>
          <a:xfrm>
            <a:off x="8737547" y="5169097"/>
            <a:ext cx="2809411" cy="338554"/>
          </a:xfrm>
          <a:prstGeom prst="rect">
            <a:avLst/>
          </a:prstGeom>
          <a:noFill/>
        </p:spPr>
        <p:txBody>
          <a:bodyPr wrap="square" rtlCol="0">
            <a:spAutoFit/>
          </a:bodyPr>
          <a:lstStyle/>
          <a:p>
            <a:pPr>
              <a:spcAft>
                <a:spcPts val="1200"/>
              </a:spcAft>
            </a:pPr>
            <a:r>
              <a:rPr lang="fr-CA" sz="1600" b="1" dirty="0">
                <a:solidFill>
                  <a:srgbClr val="007199"/>
                </a:solidFill>
              </a:rPr>
              <a:t>Recrutement</a:t>
            </a:r>
          </a:p>
        </p:txBody>
      </p:sp>
      <p:sp>
        <p:nvSpPr>
          <p:cNvPr id="20" name="ZoneTexte 19">
            <a:extLst>
              <a:ext uri="{FF2B5EF4-FFF2-40B4-BE49-F238E27FC236}">
                <a16:creationId xmlns:a16="http://schemas.microsoft.com/office/drawing/2014/main" id="{FB2581F6-3B28-4EDD-B49D-55B242847182}"/>
              </a:ext>
            </a:extLst>
          </p:cNvPr>
          <p:cNvSpPr txBox="1"/>
          <p:nvPr>
            <p:custDataLst>
              <p:tags r:id="rId8"/>
            </p:custDataLst>
          </p:nvPr>
        </p:nvSpPr>
        <p:spPr>
          <a:xfrm>
            <a:off x="8701100" y="5405300"/>
            <a:ext cx="1484842" cy="1015663"/>
          </a:xfrm>
          <a:prstGeom prst="rect">
            <a:avLst/>
          </a:prstGeom>
          <a:noFill/>
        </p:spPr>
        <p:txBody>
          <a:bodyPr wrap="square" rtlCol="0">
            <a:spAutoFit/>
          </a:bodyPr>
          <a:lstStyle/>
          <a:p>
            <a:pPr>
              <a:spcAft>
                <a:spcPts val="600"/>
              </a:spcAft>
            </a:pPr>
            <a:r>
              <a:rPr lang="fr-CA" sz="6000" dirty="0"/>
              <a:t>31</a:t>
            </a:r>
          </a:p>
        </p:txBody>
      </p:sp>
      <p:sp>
        <p:nvSpPr>
          <p:cNvPr id="21" name="ZoneTexte 20">
            <a:extLst>
              <a:ext uri="{FF2B5EF4-FFF2-40B4-BE49-F238E27FC236}">
                <a16:creationId xmlns:a16="http://schemas.microsoft.com/office/drawing/2014/main" id="{BE7E570E-0C2B-4D1D-8BC8-264B8477E3A8}"/>
              </a:ext>
            </a:extLst>
          </p:cNvPr>
          <p:cNvSpPr txBox="1"/>
          <p:nvPr>
            <p:custDataLst>
              <p:tags r:id="rId9"/>
            </p:custDataLst>
          </p:nvPr>
        </p:nvSpPr>
        <p:spPr>
          <a:xfrm>
            <a:off x="9569429" y="5762427"/>
            <a:ext cx="1484842" cy="276999"/>
          </a:xfrm>
          <a:prstGeom prst="rect">
            <a:avLst/>
          </a:prstGeom>
          <a:noFill/>
        </p:spPr>
        <p:txBody>
          <a:bodyPr wrap="square" rtlCol="0">
            <a:spAutoFit/>
          </a:bodyPr>
          <a:lstStyle/>
          <a:p>
            <a:pPr>
              <a:spcAft>
                <a:spcPts val="1200"/>
              </a:spcAft>
            </a:pPr>
            <a:r>
              <a:rPr lang="fr-CA" sz="1200" dirty="0"/>
              <a:t>membres</a:t>
            </a:r>
            <a:endParaRPr lang="fr-CA" sz="1200" b="1" dirty="0"/>
          </a:p>
        </p:txBody>
      </p:sp>
      <p:sp>
        <p:nvSpPr>
          <p:cNvPr id="27" name="ZoneTexte 26">
            <a:extLst>
              <a:ext uri="{FF2B5EF4-FFF2-40B4-BE49-F238E27FC236}">
                <a16:creationId xmlns:a16="http://schemas.microsoft.com/office/drawing/2014/main" id="{B6723B9A-8178-4CE3-998A-3B5433ABEEC4}"/>
              </a:ext>
            </a:extLst>
          </p:cNvPr>
          <p:cNvSpPr txBox="1"/>
          <p:nvPr>
            <p:custDataLst>
              <p:tags r:id="rId10"/>
            </p:custDataLst>
          </p:nvPr>
        </p:nvSpPr>
        <p:spPr>
          <a:xfrm>
            <a:off x="615060" y="4442137"/>
            <a:ext cx="3587040" cy="2185214"/>
          </a:xfrm>
          <a:prstGeom prst="rect">
            <a:avLst/>
          </a:prstGeom>
          <a:noFill/>
        </p:spPr>
        <p:txBody>
          <a:bodyPr wrap="square" rtlCol="0">
            <a:spAutoFit/>
          </a:bodyPr>
          <a:lstStyle/>
          <a:p>
            <a:pPr>
              <a:spcAft>
                <a:spcPts val="1200"/>
              </a:spcAft>
            </a:pPr>
            <a:r>
              <a:rPr lang="fr-CA" sz="1600" b="1" dirty="0">
                <a:solidFill>
                  <a:srgbClr val="007199"/>
                </a:solidFill>
              </a:rPr>
              <a:t>Activités phares dans la dernière année</a:t>
            </a:r>
          </a:p>
          <a:p>
            <a:r>
              <a:rPr lang="fr-CA" sz="1400" dirty="0"/>
              <a:t>Atelier-conférence </a:t>
            </a:r>
            <a:br>
              <a:rPr lang="fr-CA" sz="1400" dirty="0"/>
            </a:br>
            <a:r>
              <a:rPr lang="fr-CA" sz="1400" b="1" dirty="0"/>
              <a:t>Le transport maritime laurentien : </a:t>
            </a:r>
            <a:br>
              <a:rPr lang="fr-CA" sz="1400" b="1" dirty="0"/>
            </a:br>
            <a:r>
              <a:rPr lang="fr-CA" sz="1400" b="1" dirty="0"/>
              <a:t>portrait de son encadrement public</a:t>
            </a:r>
          </a:p>
          <a:p>
            <a:r>
              <a:rPr lang="fr-CA" sz="1200" i="1" dirty="0">
                <a:latin typeface="+mj-lt"/>
              </a:rPr>
              <a:t>par Emmanuel Guy, professeur au département </a:t>
            </a:r>
            <a:br>
              <a:rPr lang="fr-CA" sz="1200" i="1" dirty="0">
                <a:latin typeface="+mj-lt"/>
              </a:rPr>
            </a:br>
            <a:r>
              <a:rPr lang="fr-CA" sz="1200" i="1" dirty="0">
                <a:latin typeface="+mj-lt"/>
              </a:rPr>
              <a:t>des sciences de la gestion à l’Université du Québec </a:t>
            </a:r>
            <a:br>
              <a:rPr lang="fr-CA" sz="1200" i="1" dirty="0">
                <a:latin typeface="+mj-lt"/>
              </a:rPr>
            </a:br>
            <a:r>
              <a:rPr lang="fr-CA" sz="1200" i="1" dirty="0">
                <a:latin typeface="+mj-lt"/>
              </a:rPr>
              <a:t>à Rimouski, le 16 septembre 2024</a:t>
            </a:r>
            <a:endParaRPr lang="fr-CA" sz="1200" dirty="0">
              <a:latin typeface="+mj-lt"/>
            </a:endParaRPr>
          </a:p>
          <a:p>
            <a:endParaRPr lang="fr-CA" sz="1600" dirty="0"/>
          </a:p>
        </p:txBody>
      </p:sp>
      <p:sp>
        <p:nvSpPr>
          <p:cNvPr id="22" name="ZoneTexte 21">
            <a:extLst>
              <a:ext uri="{FF2B5EF4-FFF2-40B4-BE49-F238E27FC236}">
                <a16:creationId xmlns:a16="http://schemas.microsoft.com/office/drawing/2014/main" id="{13078719-395F-478B-A9D2-A3B0F1349554}"/>
              </a:ext>
            </a:extLst>
          </p:cNvPr>
          <p:cNvSpPr txBox="1"/>
          <p:nvPr>
            <p:custDataLst>
              <p:tags r:id="rId11"/>
            </p:custDataLst>
          </p:nvPr>
        </p:nvSpPr>
        <p:spPr>
          <a:xfrm>
            <a:off x="1827415" y="653892"/>
            <a:ext cx="8537171" cy="830997"/>
          </a:xfrm>
          <a:prstGeom prst="rect">
            <a:avLst/>
          </a:prstGeom>
          <a:noFill/>
        </p:spPr>
        <p:txBody>
          <a:bodyPr wrap="square" rtlCol="0">
            <a:spAutoFit/>
          </a:bodyPr>
          <a:lstStyle/>
          <a:p>
            <a:pPr algn="ctr"/>
            <a:r>
              <a:rPr lang="fr-CA" sz="2800" b="1" dirty="0"/>
              <a:t>POLITIQUES PUBLIQUES ET MARITIMITÉ</a:t>
            </a:r>
            <a:endParaRPr lang="fr-CA" sz="2800" b="1" dirty="0">
              <a:latin typeface="Calibri" panose="020F0502020204030204" pitchFamily="34" charset="0"/>
              <a:ea typeface="Calibri" panose="020F0502020204030204" pitchFamily="34" charset="0"/>
              <a:cs typeface="Calibri" panose="020F0502020204030204" pitchFamily="34" charset="0"/>
            </a:endParaRPr>
          </a:p>
          <a:p>
            <a:pPr algn="ctr"/>
            <a:r>
              <a:rPr lang="fr-CA" sz="2000" dirty="0"/>
              <a:t>Logo à venir</a:t>
            </a:r>
          </a:p>
        </p:txBody>
      </p:sp>
      <p:sp>
        <p:nvSpPr>
          <p:cNvPr id="30" name="ZoneTexte 29">
            <a:extLst>
              <a:ext uri="{FF2B5EF4-FFF2-40B4-BE49-F238E27FC236}">
                <a16:creationId xmlns:a16="http://schemas.microsoft.com/office/drawing/2014/main" id="{534DE1F4-49A3-435E-8603-4CE4F2E77C15}"/>
              </a:ext>
            </a:extLst>
          </p:cNvPr>
          <p:cNvSpPr txBox="1"/>
          <p:nvPr>
            <p:custDataLst>
              <p:tags r:id="rId12"/>
            </p:custDataLst>
          </p:nvPr>
        </p:nvSpPr>
        <p:spPr>
          <a:xfrm>
            <a:off x="8577879" y="3917887"/>
            <a:ext cx="701369" cy="1015663"/>
          </a:xfrm>
          <a:prstGeom prst="rect">
            <a:avLst/>
          </a:prstGeom>
          <a:noFill/>
        </p:spPr>
        <p:txBody>
          <a:bodyPr wrap="square" rtlCol="0">
            <a:spAutoFit/>
          </a:bodyPr>
          <a:lstStyle/>
          <a:p>
            <a:pPr algn="r">
              <a:spcAft>
                <a:spcPts val="600"/>
              </a:spcAft>
            </a:pPr>
            <a:r>
              <a:rPr lang="fr-CA" sz="6000" dirty="0"/>
              <a:t>2</a:t>
            </a:r>
          </a:p>
        </p:txBody>
      </p:sp>
      <p:pic>
        <p:nvPicPr>
          <p:cNvPr id="34" name="Image 33">
            <a:extLst>
              <a:ext uri="{FF2B5EF4-FFF2-40B4-BE49-F238E27FC236}">
                <a16:creationId xmlns:a16="http://schemas.microsoft.com/office/drawing/2014/main" id="{20E3DCB7-37E3-4275-834F-21D23A6B1271}"/>
              </a:ext>
            </a:extLst>
          </p:cNvPr>
          <p:cNvPicPr>
            <a:picLocks noChangeAspect="1"/>
          </p:cNvPicPr>
          <p:nvPr>
            <p:custDataLst>
              <p:tags r:id="rId13"/>
            </p:custDataLst>
          </p:nvPr>
        </p:nvPicPr>
        <p:blipFill rotWithShape="1">
          <a:blip r:embed="rId21" cstate="screen">
            <a:extLst>
              <a:ext uri="{28A0092B-C50C-407E-A947-70E740481C1C}">
                <a14:useLocalDpi xmlns:a14="http://schemas.microsoft.com/office/drawing/2010/main"/>
              </a:ext>
            </a:extLst>
          </a:blip>
          <a:srcRect/>
          <a:stretch/>
        </p:blipFill>
        <p:spPr>
          <a:xfrm>
            <a:off x="-13087" y="2073151"/>
            <a:ext cx="2756287" cy="1014489"/>
          </a:xfrm>
          <a:prstGeom prst="rect">
            <a:avLst/>
          </a:prstGeom>
        </p:spPr>
      </p:pic>
      <p:sp>
        <p:nvSpPr>
          <p:cNvPr id="35" name="ZoneTexte 34">
            <a:extLst>
              <a:ext uri="{FF2B5EF4-FFF2-40B4-BE49-F238E27FC236}">
                <a16:creationId xmlns:a16="http://schemas.microsoft.com/office/drawing/2014/main" id="{3C0E848E-0BFC-423F-8DDD-9F1B148438F7}"/>
              </a:ext>
            </a:extLst>
          </p:cNvPr>
          <p:cNvSpPr txBox="1"/>
          <p:nvPr>
            <p:custDataLst>
              <p:tags r:id="rId14"/>
            </p:custDataLst>
          </p:nvPr>
        </p:nvSpPr>
        <p:spPr>
          <a:xfrm>
            <a:off x="4483133" y="4437950"/>
            <a:ext cx="3587040" cy="1862048"/>
          </a:xfrm>
          <a:prstGeom prst="rect">
            <a:avLst/>
          </a:prstGeom>
          <a:noFill/>
        </p:spPr>
        <p:txBody>
          <a:bodyPr wrap="square" rtlCol="0">
            <a:spAutoFit/>
          </a:bodyPr>
          <a:lstStyle/>
          <a:p>
            <a:pPr>
              <a:spcAft>
                <a:spcPts val="1200"/>
              </a:spcAft>
            </a:pPr>
            <a:r>
              <a:rPr lang="fr-CA" sz="1600" b="1" dirty="0">
                <a:solidFill>
                  <a:srgbClr val="007199"/>
                </a:solidFill>
              </a:rPr>
              <a:t>Activités à venir</a:t>
            </a:r>
          </a:p>
          <a:p>
            <a:pPr marL="171450" indent="-171450">
              <a:spcAft>
                <a:spcPts val="600"/>
              </a:spcAft>
              <a:buFont typeface="Arial" panose="020B0604020202020204" pitchFamily="34" charset="0"/>
              <a:buChar char="•"/>
            </a:pPr>
            <a:r>
              <a:rPr lang="fr-CA" sz="1400" dirty="0"/>
              <a:t>Prochains ateliers-conférences : bioalimentaire marin et développement socioéconomique des communautés maritimes (entre janvier et mai 2025)</a:t>
            </a:r>
          </a:p>
          <a:p>
            <a:pPr marL="171450" indent="-171450">
              <a:spcAft>
                <a:spcPts val="600"/>
              </a:spcAft>
              <a:buFont typeface="Arial" panose="020B0604020202020204" pitchFamily="34" charset="0"/>
              <a:buChar char="•"/>
            </a:pPr>
            <a:r>
              <a:rPr lang="fr-CA" sz="1400" dirty="0"/>
              <a:t>Diffusion des connaissances issues des ateliers-conférences</a:t>
            </a:r>
            <a:endParaRPr lang="fr-CA" sz="1600" dirty="0"/>
          </a:p>
        </p:txBody>
      </p:sp>
      <p:cxnSp>
        <p:nvCxnSpPr>
          <p:cNvPr id="11" name="Connecteur droit 10">
            <a:extLst>
              <a:ext uri="{FF2B5EF4-FFF2-40B4-BE49-F238E27FC236}">
                <a16:creationId xmlns:a16="http://schemas.microsoft.com/office/drawing/2014/main" id="{7255331C-3CB5-4738-86C8-36541E70F8B6}"/>
              </a:ext>
            </a:extLst>
          </p:cNvPr>
          <p:cNvCxnSpPr>
            <a:cxnSpLocks/>
          </p:cNvCxnSpPr>
          <p:nvPr>
            <p:custDataLst>
              <p:tags r:id="rId15"/>
            </p:custDataLst>
          </p:nvPr>
        </p:nvCxnSpPr>
        <p:spPr>
          <a:xfrm>
            <a:off x="8463516" y="1711105"/>
            <a:ext cx="0" cy="4516802"/>
          </a:xfrm>
          <a:prstGeom prst="line">
            <a:avLst/>
          </a:prstGeom>
          <a:ln w="12700">
            <a:solidFill>
              <a:srgbClr val="00719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686EEA5-5F4A-4980-9E10-37367F663A86}"/>
              </a:ext>
            </a:extLst>
          </p:cNvPr>
          <p:cNvSpPr/>
          <p:nvPr>
            <p:custDataLst>
              <p:tags r:id="rId16"/>
            </p:custDataLst>
          </p:nvPr>
        </p:nvSpPr>
        <p:spPr>
          <a:xfrm>
            <a:off x="615060" y="1623597"/>
            <a:ext cx="5672672" cy="338554"/>
          </a:xfrm>
          <a:prstGeom prst="rect">
            <a:avLst/>
          </a:prstGeom>
        </p:spPr>
        <p:txBody>
          <a:bodyPr wrap="square">
            <a:spAutoFit/>
          </a:bodyPr>
          <a:lstStyle/>
          <a:p>
            <a:pPr>
              <a:spcAft>
                <a:spcPts val="1200"/>
              </a:spcAft>
            </a:pPr>
            <a:r>
              <a:rPr lang="fr-CA" sz="1600" b="1" i="0" dirty="0">
                <a:solidFill>
                  <a:srgbClr val="007199"/>
                </a:solidFill>
                <a:effectLst/>
              </a:rPr>
              <a:t>Mission</a:t>
            </a:r>
            <a:endParaRPr lang="fr-CA" sz="1100" b="0" i="0" dirty="0">
              <a:solidFill>
                <a:srgbClr val="777777"/>
              </a:solidFill>
              <a:effectLst/>
            </a:endParaRPr>
          </a:p>
        </p:txBody>
      </p:sp>
      <p:sp>
        <p:nvSpPr>
          <p:cNvPr id="19" name="Rectangle 18">
            <a:extLst>
              <a:ext uri="{FF2B5EF4-FFF2-40B4-BE49-F238E27FC236}">
                <a16:creationId xmlns:a16="http://schemas.microsoft.com/office/drawing/2014/main" id="{FBB0F848-201C-40C0-BB81-69A65EE2350B}"/>
              </a:ext>
            </a:extLst>
          </p:cNvPr>
          <p:cNvSpPr/>
          <p:nvPr>
            <p:custDataLst>
              <p:tags r:id="rId17"/>
            </p:custDataLst>
          </p:nvPr>
        </p:nvSpPr>
        <p:spPr>
          <a:xfrm>
            <a:off x="2887757" y="2009902"/>
            <a:ext cx="5672670" cy="1169551"/>
          </a:xfrm>
          <a:prstGeom prst="rect">
            <a:avLst/>
          </a:prstGeom>
        </p:spPr>
        <p:txBody>
          <a:bodyPr wrap="square">
            <a:spAutoFit/>
          </a:bodyPr>
          <a:lstStyle/>
          <a:p>
            <a:pPr>
              <a:spcAft>
                <a:spcPts val="600"/>
              </a:spcAft>
            </a:pPr>
            <a:r>
              <a:rPr lang="fr-CA" sz="1400" dirty="0"/>
              <a:t>Cette Communauté de pratique a pour but de faire émerger une vision intégrée des politiques publiques touchant la </a:t>
            </a:r>
            <a:r>
              <a:rPr lang="fr-CA" sz="1400" dirty="0" err="1"/>
              <a:t>maritimité</a:t>
            </a:r>
            <a:r>
              <a:rPr lang="fr-CA" sz="1400" dirty="0"/>
              <a:t> afin d’accroître leur cohérence et leur efficacité, de même que la capacité du Québec maritime à relever les défis de société qui pointent, notamment les transformations qu’implique la transition </a:t>
            </a:r>
            <a:r>
              <a:rPr lang="fr-CA" sz="1400" dirty="0" err="1"/>
              <a:t>socioécologique</a:t>
            </a:r>
            <a:r>
              <a:rPr lang="fr-CA" sz="1400" dirty="0"/>
              <a:t>.</a:t>
            </a:r>
            <a:endParaRPr lang="fr-CA" sz="1100" b="0" i="0" dirty="0">
              <a:solidFill>
                <a:srgbClr val="777777"/>
              </a:solidFill>
              <a:effectLst/>
            </a:endParaRPr>
          </a:p>
        </p:txBody>
      </p:sp>
      <p:sp>
        <p:nvSpPr>
          <p:cNvPr id="23" name="Rectangle 22">
            <a:extLst>
              <a:ext uri="{FF2B5EF4-FFF2-40B4-BE49-F238E27FC236}">
                <a16:creationId xmlns:a16="http://schemas.microsoft.com/office/drawing/2014/main" id="{924D2783-3CA0-4011-94A0-1B01A2AA4AC1}"/>
              </a:ext>
            </a:extLst>
          </p:cNvPr>
          <p:cNvSpPr/>
          <p:nvPr>
            <p:custDataLst>
              <p:tags r:id="rId18"/>
            </p:custDataLst>
          </p:nvPr>
        </p:nvSpPr>
        <p:spPr>
          <a:xfrm>
            <a:off x="615060" y="3178578"/>
            <a:ext cx="5672672" cy="1200329"/>
          </a:xfrm>
          <a:prstGeom prst="rect">
            <a:avLst/>
          </a:prstGeom>
        </p:spPr>
        <p:txBody>
          <a:bodyPr wrap="square">
            <a:spAutoFit/>
          </a:bodyPr>
          <a:lstStyle/>
          <a:p>
            <a:r>
              <a:rPr lang="fr-CA" sz="1200" dirty="0"/>
              <a:t>Cinq axes thématiques guident les travaux de la </a:t>
            </a:r>
            <a:r>
              <a:rPr lang="fr-CA" sz="1200" dirty="0" err="1"/>
              <a:t>CdP</a:t>
            </a:r>
            <a:r>
              <a:rPr lang="fr-CA" sz="1200" dirty="0"/>
              <a:t>-PPM.</a:t>
            </a:r>
          </a:p>
          <a:p>
            <a:r>
              <a:rPr lang="fr-CA" sz="1200" dirty="0"/>
              <a:t>1. Le transport maritime 	</a:t>
            </a:r>
          </a:p>
          <a:p>
            <a:r>
              <a:rPr lang="fr-CA" sz="1200" dirty="0"/>
              <a:t>2. Le bioalimentaire marin 	</a:t>
            </a:r>
          </a:p>
          <a:p>
            <a:r>
              <a:rPr lang="fr-CA" sz="1200" dirty="0"/>
              <a:t>3. Les biomatériaux et les biotechnologies marines 	</a:t>
            </a:r>
          </a:p>
          <a:p>
            <a:r>
              <a:rPr lang="fr-CA" sz="1200" dirty="0"/>
              <a:t>4. Le développement socioéconomique et la résilience des communautés maritimes 	</a:t>
            </a:r>
          </a:p>
          <a:p>
            <a:r>
              <a:rPr lang="fr-CA" sz="1200" dirty="0"/>
              <a:t>5. La protection et la conservation des écosystèmes marins et côtiers</a:t>
            </a:r>
            <a:endParaRPr lang="fr-CA" sz="1100" b="0" i="0" dirty="0">
              <a:solidFill>
                <a:srgbClr val="777777"/>
              </a:solidFill>
              <a:effectLst/>
            </a:endParaRPr>
          </a:p>
        </p:txBody>
      </p:sp>
    </p:spTree>
    <p:extLst>
      <p:ext uri="{BB962C8B-B14F-4D97-AF65-F5344CB8AC3E}">
        <p14:creationId xmlns:p14="http://schemas.microsoft.com/office/powerpoint/2010/main" val="428375416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46A1F2-9DA9-428D-9F64-FE7411F1218A}"/>
              </a:ext>
            </a:extLst>
          </p:cNvPr>
          <p:cNvSpPr/>
          <p:nvPr>
            <p:custDataLst>
              <p:tags r:id="rId1"/>
            </p:custDataLst>
          </p:nvPr>
        </p:nvSpPr>
        <p:spPr>
          <a:xfrm>
            <a:off x="269400" y="270000"/>
            <a:ext cx="11653200" cy="6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7" name="Image 6">
            <a:extLst>
              <a:ext uri="{FF2B5EF4-FFF2-40B4-BE49-F238E27FC236}">
                <a16:creationId xmlns:a16="http://schemas.microsoft.com/office/drawing/2014/main" id="{5CDFDDAD-4ABB-4847-B2E1-F1CFB7B5B501}"/>
              </a:ext>
            </a:extLst>
          </p:cNvPr>
          <p:cNvPicPr>
            <a:picLocks noChangeAspect="1"/>
          </p:cNvPicPr>
          <p:nvPr>
            <p:custDataLst>
              <p:tags r:id="rId2"/>
            </p:custDataLst>
          </p:nvPr>
        </p:nvPicPr>
        <p:blipFill rotWithShape="1">
          <a:blip r:embed="rId18" cstate="screen">
            <a:extLst>
              <a:ext uri="{28A0092B-C50C-407E-A947-70E740481C1C}">
                <a14:useLocalDpi xmlns:a14="http://schemas.microsoft.com/office/drawing/2010/main"/>
              </a:ext>
            </a:extLst>
          </a:blip>
          <a:srcRect/>
          <a:stretch/>
        </p:blipFill>
        <p:spPr>
          <a:xfrm>
            <a:off x="269748" y="4703136"/>
            <a:ext cx="11652504" cy="1882060"/>
          </a:xfrm>
          <a:prstGeom prst="rect">
            <a:avLst/>
          </a:prstGeom>
        </p:spPr>
      </p:pic>
      <p:cxnSp>
        <p:nvCxnSpPr>
          <p:cNvPr id="11" name="Connecteur droit 10">
            <a:extLst>
              <a:ext uri="{FF2B5EF4-FFF2-40B4-BE49-F238E27FC236}">
                <a16:creationId xmlns:a16="http://schemas.microsoft.com/office/drawing/2014/main" id="{7255331C-3CB5-4738-86C8-36541E70F8B6}"/>
              </a:ext>
            </a:extLst>
          </p:cNvPr>
          <p:cNvCxnSpPr>
            <a:cxnSpLocks/>
          </p:cNvCxnSpPr>
          <p:nvPr>
            <p:custDataLst>
              <p:tags r:id="rId3"/>
            </p:custDataLst>
          </p:nvPr>
        </p:nvCxnSpPr>
        <p:spPr>
          <a:xfrm>
            <a:off x="8463516" y="1711105"/>
            <a:ext cx="0" cy="2716040"/>
          </a:xfrm>
          <a:prstGeom prst="line">
            <a:avLst/>
          </a:prstGeom>
          <a:ln w="12700">
            <a:solidFill>
              <a:srgbClr val="007199"/>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4B0A3D6-E107-4676-9AE1-FBB9F65AFCAC}"/>
              </a:ext>
            </a:extLst>
          </p:cNvPr>
          <p:cNvSpPr txBox="1"/>
          <p:nvPr>
            <p:custDataLst>
              <p:tags r:id="rId4"/>
            </p:custDataLst>
          </p:nvPr>
        </p:nvSpPr>
        <p:spPr>
          <a:xfrm>
            <a:off x="8737547" y="1629605"/>
            <a:ext cx="2809411" cy="338554"/>
          </a:xfrm>
          <a:prstGeom prst="rect">
            <a:avLst/>
          </a:prstGeom>
          <a:noFill/>
        </p:spPr>
        <p:txBody>
          <a:bodyPr wrap="square" rtlCol="0">
            <a:spAutoFit/>
          </a:bodyPr>
          <a:lstStyle/>
          <a:p>
            <a:pPr>
              <a:spcAft>
                <a:spcPts val="1200"/>
              </a:spcAft>
            </a:pPr>
            <a:r>
              <a:rPr lang="fr-CA" sz="1600" b="1" dirty="0">
                <a:solidFill>
                  <a:srgbClr val="007199"/>
                </a:solidFill>
              </a:rPr>
              <a:t>Comité d’orientation</a:t>
            </a:r>
          </a:p>
        </p:txBody>
      </p:sp>
      <p:sp>
        <p:nvSpPr>
          <p:cNvPr id="13" name="ZoneTexte 12">
            <a:extLst>
              <a:ext uri="{FF2B5EF4-FFF2-40B4-BE49-F238E27FC236}">
                <a16:creationId xmlns:a16="http://schemas.microsoft.com/office/drawing/2014/main" id="{5DFF3D3E-6C9F-4F73-B0B5-DFC3C601EE51}"/>
              </a:ext>
            </a:extLst>
          </p:cNvPr>
          <p:cNvSpPr txBox="1"/>
          <p:nvPr>
            <p:custDataLst>
              <p:tags r:id="rId5"/>
            </p:custDataLst>
          </p:nvPr>
        </p:nvSpPr>
        <p:spPr>
          <a:xfrm>
            <a:off x="9250203" y="1998178"/>
            <a:ext cx="2401601" cy="1354217"/>
          </a:xfrm>
          <a:prstGeom prst="rect">
            <a:avLst/>
          </a:prstGeom>
          <a:noFill/>
        </p:spPr>
        <p:txBody>
          <a:bodyPr wrap="square" rtlCol="0">
            <a:spAutoFit/>
          </a:bodyPr>
          <a:lstStyle/>
          <a:p>
            <a:pPr>
              <a:spcAft>
                <a:spcPts val="1200"/>
              </a:spcAft>
            </a:pPr>
            <a:r>
              <a:rPr lang="fr-CA" sz="1200" dirty="0"/>
              <a:t>personnes issues de la </a:t>
            </a:r>
            <a:br>
              <a:rPr lang="fr-CA" sz="1200" dirty="0"/>
            </a:br>
            <a:r>
              <a:rPr lang="fr-CA" sz="1200" b="1" dirty="0"/>
              <a:t>recherche académique </a:t>
            </a:r>
            <a:br>
              <a:rPr lang="fr-CA" sz="1200" b="1" dirty="0"/>
            </a:br>
            <a:r>
              <a:rPr lang="fr-CA" sz="1200" b="1" dirty="0"/>
              <a:t>(ISMER-UQAR, UQTR)</a:t>
            </a:r>
          </a:p>
          <a:p>
            <a:pPr>
              <a:spcAft>
                <a:spcPts val="1200"/>
              </a:spcAft>
            </a:pPr>
            <a:r>
              <a:rPr lang="fr-CA" sz="1200" dirty="0"/>
              <a:t>personnes issues d’un</a:t>
            </a:r>
            <a:r>
              <a:rPr lang="fr-CA" sz="1200" b="1" dirty="0"/>
              <a:t> </a:t>
            </a:r>
            <a:br>
              <a:rPr lang="fr-CA" sz="1200" b="1" dirty="0"/>
            </a:br>
            <a:r>
              <a:rPr lang="fr-CA" sz="1200" b="1" dirty="0"/>
              <a:t>autre secteur (Centre d’expertise en logistique portuaire)</a:t>
            </a:r>
            <a:endParaRPr lang="fr-CA" sz="1200" dirty="0"/>
          </a:p>
        </p:txBody>
      </p:sp>
      <p:sp>
        <p:nvSpPr>
          <p:cNvPr id="14" name="ZoneTexte 13">
            <a:extLst>
              <a:ext uri="{FF2B5EF4-FFF2-40B4-BE49-F238E27FC236}">
                <a16:creationId xmlns:a16="http://schemas.microsoft.com/office/drawing/2014/main" id="{E5E7EE43-3123-4252-8608-2294DC805572}"/>
              </a:ext>
            </a:extLst>
          </p:cNvPr>
          <p:cNvSpPr txBox="1"/>
          <p:nvPr>
            <p:custDataLst>
              <p:tags r:id="rId6"/>
            </p:custDataLst>
          </p:nvPr>
        </p:nvSpPr>
        <p:spPr>
          <a:xfrm>
            <a:off x="8566662" y="1811698"/>
            <a:ext cx="701369" cy="1015663"/>
          </a:xfrm>
          <a:prstGeom prst="rect">
            <a:avLst/>
          </a:prstGeom>
          <a:noFill/>
        </p:spPr>
        <p:txBody>
          <a:bodyPr wrap="square" rtlCol="0">
            <a:spAutoFit/>
          </a:bodyPr>
          <a:lstStyle/>
          <a:p>
            <a:pPr algn="r">
              <a:spcAft>
                <a:spcPts val="600"/>
              </a:spcAft>
            </a:pPr>
            <a:r>
              <a:rPr lang="fr-CA" sz="6000" dirty="0"/>
              <a:t>3</a:t>
            </a:r>
          </a:p>
        </p:txBody>
      </p:sp>
      <p:sp>
        <p:nvSpPr>
          <p:cNvPr id="15" name="ZoneTexte 14">
            <a:extLst>
              <a:ext uri="{FF2B5EF4-FFF2-40B4-BE49-F238E27FC236}">
                <a16:creationId xmlns:a16="http://schemas.microsoft.com/office/drawing/2014/main" id="{04797E85-7240-4169-89F4-AFEDC6B58AA0}"/>
              </a:ext>
            </a:extLst>
          </p:cNvPr>
          <p:cNvSpPr txBox="1"/>
          <p:nvPr>
            <p:custDataLst>
              <p:tags r:id="rId7"/>
            </p:custDataLst>
          </p:nvPr>
        </p:nvSpPr>
        <p:spPr>
          <a:xfrm>
            <a:off x="8566662" y="2510140"/>
            <a:ext cx="701369" cy="1015663"/>
          </a:xfrm>
          <a:prstGeom prst="rect">
            <a:avLst/>
          </a:prstGeom>
          <a:noFill/>
        </p:spPr>
        <p:txBody>
          <a:bodyPr wrap="square" rtlCol="0">
            <a:spAutoFit/>
          </a:bodyPr>
          <a:lstStyle/>
          <a:p>
            <a:pPr algn="r">
              <a:spcAft>
                <a:spcPts val="600"/>
              </a:spcAft>
            </a:pPr>
            <a:r>
              <a:rPr lang="fr-CA" sz="6000" dirty="0"/>
              <a:t>1</a:t>
            </a:r>
          </a:p>
        </p:txBody>
      </p:sp>
      <p:sp>
        <p:nvSpPr>
          <p:cNvPr id="17" name="ZoneTexte 16">
            <a:extLst>
              <a:ext uri="{FF2B5EF4-FFF2-40B4-BE49-F238E27FC236}">
                <a16:creationId xmlns:a16="http://schemas.microsoft.com/office/drawing/2014/main" id="{2A82F825-2C56-498C-ACE8-18651266F805}"/>
              </a:ext>
            </a:extLst>
          </p:cNvPr>
          <p:cNvSpPr txBox="1"/>
          <p:nvPr>
            <p:custDataLst>
              <p:tags r:id="rId8"/>
            </p:custDataLst>
          </p:nvPr>
        </p:nvSpPr>
        <p:spPr>
          <a:xfrm>
            <a:off x="8737547" y="3451270"/>
            <a:ext cx="2809411" cy="338554"/>
          </a:xfrm>
          <a:prstGeom prst="rect">
            <a:avLst/>
          </a:prstGeom>
          <a:noFill/>
        </p:spPr>
        <p:txBody>
          <a:bodyPr wrap="square" rtlCol="0">
            <a:spAutoFit/>
          </a:bodyPr>
          <a:lstStyle/>
          <a:p>
            <a:pPr>
              <a:spcAft>
                <a:spcPts val="1200"/>
              </a:spcAft>
            </a:pPr>
            <a:r>
              <a:rPr lang="fr-CA" sz="1600" b="1" dirty="0">
                <a:solidFill>
                  <a:srgbClr val="007199"/>
                </a:solidFill>
              </a:rPr>
              <a:t>Recrutement</a:t>
            </a:r>
          </a:p>
        </p:txBody>
      </p:sp>
      <p:sp>
        <p:nvSpPr>
          <p:cNvPr id="20" name="ZoneTexte 19">
            <a:extLst>
              <a:ext uri="{FF2B5EF4-FFF2-40B4-BE49-F238E27FC236}">
                <a16:creationId xmlns:a16="http://schemas.microsoft.com/office/drawing/2014/main" id="{FB2581F6-3B28-4EDD-B49D-55B242847182}"/>
              </a:ext>
            </a:extLst>
          </p:cNvPr>
          <p:cNvSpPr txBox="1"/>
          <p:nvPr>
            <p:custDataLst>
              <p:tags r:id="rId9"/>
            </p:custDataLst>
          </p:nvPr>
        </p:nvSpPr>
        <p:spPr>
          <a:xfrm>
            <a:off x="8701100" y="3687473"/>
            <a:ext cx="1484842" cy="1015663"/>
          </a:xfrm>
          <a:prstGeom prst="rect">
            <a:avLst/>
          </a:prstGeom>
          <a:noFill/>
        </p:spPr>
        <p:txBody>
          <a:bodyPr wrap="square" rtlCol="0">
            <a:spAutoFit/>
          </a:bodyPr>
          <a:lstStyle/>
          <a:p>
            <a:pPr>
              <a:spcAft>
                <a:spcPts val="600"/>
              </a:spcAft>
            </a:pPr>
            <a:r>
              <a:rPr lang="fr-CA" sz="6000" dirty="0"/>
              <a:t>21</a:t>
            </a:r>
          </a:p>
        </p:txBody>
      </p:sp>
      <p:sp>
        <p:nvSpPr>
          <p:cNvPr id="21" name="ZoneTexte 20">
            <a:extLst>
              <a:ext uri="{FF2B5EF4-FFF2-40B4-BE49-F238E27FC236}">
                <a16:creationId xmlns:a16="http://schemas.microsoft.com/office/drawing/2014/main" id="{BE7E570E-0C2B-4D1D-8BC8-264B8477E3A8}"/>
              </a:ext>
            </a:extLst>
          </p:cNvPr>
          <p:cNvSpPr txBox="1"/>
          <p:nvPr>
            <p:custDataLst>
              <p:tags r:id="rId10"/>
            </p:custDataLst>
          </p:nvPr>
        </p:nvSpPr>
        <p:spPr>
          <a:xfrm>
            <a:off x="9569429" y="4044600"/>
            <a:ext cx="1484842" cy="276999"/>
          </a:xfrm>
          <a:prstGeom prst="rect">
            <a:avLst/>
          </a:prstGeom>
          <a:noFill/>
        </p:spPr>
        <p:txBody>
          <a:bodyPr wrap="square" rtlCol="0">
            <a:spAutoFit/>
          </a:bodyPr>
          <a:lstStyle/>
          <a:p>
            <a:pPr>
              <a:spcAft>
                <a:spcPts val="1200"/>
              </a:spcAft>
            </a:pPr>
            <a:r>
              <a:rPr lang="fr-CA" sz="1200" dirty="0"/>
              <a:t>membres</a:t>
            </a:r>
            <a:endParaRPr lang="fr-CA" sz="1200" b="1" dirty="0"/>
          </a:p>
        </p:txBody>
      </p:sp>
      <p:sp>
        <p:nvSpPr>
          <p:cNvPr id="26" name="Rectangle 25">
            <a:extLst>
              <a:ext uri="{FF2B5EF4-FFF2-40B4-BE49-F238E27FC236}">
                <a16:creationId xmlns:a16="http://schemas.microsoft.com/office/drawing/2014/main" id="{A74B8354-233E-46EB-9576-402BE871960D}"/>
              </a:ext>
            </a:extLst>
          </p:cNvPr>
          <p:cNvSpPr/>
          <p:nvPr>
            <p:custDataLst>
              <p:tags r:id="rId11"/>
            </p:custDataLst>
          </p:nvPr>
        </p:nvSpPr>
        <p:spPr>
          <a:xfrm>
            <a:off x="4099403" y="1623597"/>
            <a:ext cx="3988471" cy="3154710"/>
          </a:xfrm>
          <a:prstGeom prst="rect">
            <a:avLst/>
          </a:prstGeom>
        </p:spPr>
        <p:txBody>
          <a:bodyPr wrap="square">
            <a:spAutoFit/>
          </a:bodyPr>
          <a:lstStyle/>
          <a:p>
            <a:pPr>
              <a:spcAft>
                <a:spcPts val="1200"/>
              </a:spcAft>
            </a:pPr>
            <a:r>
              <a:rPr lang="fr-CA" sz="1600" b="1" i="0" dirty="0">
                <a:solidFill>
                  <a:srgbClr val="007199"/>
                </a:solidFill>
                <a:effectLst/>
              </a:rPr>
              <a:t>Mission</a:t>
            </a:r>
            <a:endParaRPr lang="fr-CA" sz="1200" b="1" i="0" dirty="0">
              <a:solidFill>
                <a:srgbClr val="007199"/>
              </a:solidFill>
              <a:effectLst/>
            </a:endParaRPr>
          </a:p>
          <a:p>
            <a:pPr>
              <a:spcAft>
                <a:spcPts val="600"/>
              </a:spcAft>
            </a:pPr>
            <a:r>
              <a:rPr lang="fr-CA" sz="1400" dirty="0"/>
              <a:t>Alors que les acteurs et les actrices du transport maritime du Québec s’engagent dans diverses initiatives, cette Communauté de pratique deviendra une plateforme dynamique, inspirante et incontournable favorisant la convergence des efforts déployés dans le milieu. Bénéficiant de l’expertise de pointe du Québec en recherche appliquée et fondamentale, cette </a:t>
            </a:r>
            <a:r>
              <a:rPr lang="fr-CA" sz="1400" dirty="0" err="1"/>
              <a:t>CdP</a:t>
            </a:r>
            <a:r>
              <a:rPr lang="fr-CA" sz="1400" dirty="0"/>
              <a:t> facilitera les échanges réguliers entre les parties prenantes quant aux projets qu’elles mènent et à leur retombée.</a:t>
            </a:r>
          </a:p>
          <a:p>
            <a:pPr>
              <a:spcAft>
                <a:spcPts val="600"/>
              </a:spcAft>
            </a:pPr>
            <a:r>
              <a:rPr lang="fr-CA" sz="1400" dirty="0"/>
              <a:t>Premier chantier : la décarbonation</a:t>
            </a:r>
          </a:p>
        </p:txBody>
      </p:sp>
      <p:sp>
        <p:nvSpPr>
          <p:cNvPr id="27" name="ZoneTexte 26">
            <a:extLst>
              <a:ext uri="{FF2B5EF4-FFF2-40B4-BE49-F238E27FC236}">
                <a16:creationId xmlns:a16="http://schemas.microsoft.com/office/drawing/2014/main" id="{B6723B9A-8178-4CE3-998A-3B5433ABEEC4}"/>
              </a:ext>
            </a:extLst>
          </p:cNvPr>
          <p:cNvSpPr txBox="1"/>
          <p:nvPr>
            <p:custDataLst>
              <p:tags r:id="rId12"/>
            </p:custDataLst>
          </p:nvPr>
        </p:nvSpPr>
        <p:spPr>
          <a:xfrm>
            <a:off x="615059" y="4915814"/>
            <a:ext cx="8652972" cy="1446550"/>
          </a:xfrm>
          <a:prstGeom prst="rect">
            <a:avLst/>
          </a:prstGeom>
          <a:noFill/>
        </p:spPr>
        <p:txBody>
          <a:bodyPr wrap="square" rtlCol="0">
            <a:spAutoFit/>
          </a:bodyPr>
          <a:lstStyle/>
          <a:p>
            <a:pPr>
              <a:spcAft>
                <a:spcPts val="600"/>
              </a:spcAft>
            </a:pPr>
            <a:r>
              <a:rPr lang="fr-CA" sz="1600" b="1" dirty="0">
                <a:solidFill>
                  <a:schemeClr val="accent1">
                    <a:lumMod val="40000"/>
                    <a:lumOff val="60000"/>
                  </a:schemeClr>
                </a:solidFill>
              </a:rPr>
              <a:t>Activités phares dans la dernière année</a:t>
            </a:r>
          </a:p>
          <a:p>
            <a:pPr>
              <a:spcAft>
                <a:spcPts val="300"/>
              </a:spcAft>
            </a:pPr>
            <a:r>
              <a:rPr lang="fr-CA" sz="1400" dirty="0">
                <a:solidFill>
                  <a:schemeClr val="bg1"/>
                </a:solidFill>
              </a:rPr>
              <a:t>Atelier </a:t>
            </a:r>
            <a:r>
              <a:rPr lang="fr-CA" sz="1400" b="1" i="1" dirty="0">
                <a:solidFill>
                  <a:schemeClr val="bg1"/>
                </a:solidFill>
              </a:rPr>
              <a:t>Une feuille de route adaptée aux besoins de la communauté maritime</a:t>
            </a:r>
          </a:p>
          <a:p>
            <a:pPr>
              <a:spcAft>
                <a:spcPts val="300"/>
              </a:spcAft>
            </a:pPr>
            <a:r>
              <a:rPr lang="fr-CA" sz="1200" i="1" dirty="0">
                <a:solidFill>
                  <a:schemeClr val="bg1"/>
                </a:solidFill>
                <a:latin typeface="+mj-lt"/>
              </a:rPr>
              <a:t>Dans le cadre de la réalisation du Plan d’action pour décarboner l’industrie maritime pour la SODES, la firme PESCA, en collaboration </a:t>
            </a:r>
            <a:br>
              <a:rPr lang="fr-CA" sz="1200" i="1" dirty="0">
                <a:solidFill>
                  <a:schemeClr val="bg1"/>
                </a:solidFill>
                <a:latin typeface="+mj-lt"/>
              </a:rPr>
            </a:br>
            <a:r>
              <a:rPr lang="fr-CA" sz="1200" i="1" dirty="0">
                <a:solidFill>
                  <a:schemeClr val="bg1"/>
                </a:solidFill>
                <a:latin typeface="+mj-lt"/>
              </a:rPr>
              <a:t>avec KPMG et DUNSKY, souhaite échanger avec les membres de la communauté sur les bonnes pratiques du transport maritime durable et ainsi bonifier la démarche et déterminer les actions à prioriser auprès des centres de recherche et des acteurs de l’industrie maritime. </a:t>
            </a:r>
          </a:p>
          <a:p>
            <a:pPr>
              <a:spcAft>
                <a:spcPts val="300"/>
              </a:spcAft>
            </a:pPr>
            <a:r>
              <a:rPr lang="fr-CA" sz="1200" i="1" dirty="0">
                <a:solidFill>
                  <a:schemeClr val="bg1"/>
                </a:solidFill>
                <a:latin typeface="+mj-lt"/>
              </a:rPr>
              <a:t>En marge des Assises québécoises du secteur maritime 2024, à Québec, le 15 mai 2024.</a:t>
            </a:r>
          </a:p>
        </p:txBody>
      </p:sp>
      <p:sp>
        <p:nvSpPr>
          <p:cNvPr id="22" name="ZoneTexte 21">
            <a:extLst>
              <a:ext uri="{FF2B5EF4-FFF2-40B4-BE49-F238E27FC236}">
                <a16:creationId xmlns:a16="http://schemas.microsoft.com/office/drawing/2014/main" id="{13078719-395F-478B-A9D2-A3B0F1349554}"/>
              </a:ext>
            </a:extLst>
          </p:cNvPr>
          <p:cNvSpPr txBox="1"/>
          <p:nvPr>
            <p:custDataLst>
              <p:tags r:id="rId13"/>
            </p:custDataLst>
          </p:nvPr>
        </p:nvSpPr>
        <p:spPr>
          <a:xfrm>
            <a:off x="1827415" y="653892"/>
            <a:ext cx="8537171" cy="830997"/>
          </a:xfrm>
          <a:prstGeom prst="rect">
            <a:avLst/>
          </a:prstGeom>
          <a:noFill/>
        </p:spPr>
        <p:txBody>
          <a:bodyPr wrap="square" rtlCol="0">
            <a:spAutoFit/>
          </a:bodyPr>
          <a:lstStyle/>
          <a:p>
            <a:pPr algn="ctr"/>
            <a:r>
              <a:rPr lang="fr-CA" sz="2800" b="1" dirty="0"/>
              <a:t>TRANSPORT MARITIME DURABLE ET INTELLIGENT</a:t>
            </a:r>
          </a:p>
          <a:p>
            <a:pPr algn="ctr"/>
            <a:r>
              <a:rPr lang="fr-CA" sz="2000" dirty="0"/>
              <a:t>Logo à venir</a:t>
            </a:r>
          </a:p>
        </p:txBody>
      </p:sp>
      <p:sp>
        <p:nvSpPr>
          <p:cNvPr id="18" name="ZoneTexte 17">
            <a:extLst>
              <a:ext uri="{FF2B5EF4-FFF2-40B4-BE49-F238E27FC236}">
                <a16:creationId xmlns:a16="http://schemas.microsoft.com/office/drawing/2014/main" id="{75E73C50-4A95-481E-B004-0A23C50636E7}"/>
              </a:ext>
            </a:extLst>
          </p:cNvPr>
          <p:cNvSpPr txBox="1"/>
          <p:nvPr>
            <p:custDataLst>
              <p:tags r:id="rId14"/>
            </p:custDataLst>
          </p:nvPr>
        </p:nvSpPr>
        <p:spPr>
          <a:xfrm>
            <a:off x="3477730" y="-22893"/>
            <a:ext cx="8537171" cy="338554"/>
          </a:xfrm>
          <a:prstGeom prst="rect">
            <a:avLst/>
          </a:prstGeom>
          <a:noFill/>
        </p:spPr>
        <p:txBody>
          <a:bodyPr wrap="square" rtlCol="0">
            <a:spAutoFit/>
          </a:bodyPr>
          <a:lstStyle/>
          <a:p>
            <a:pPr algn="r"/>
            <a:r>
              <a:rPr lang="fr-CA" sz="1600" dirty="0"/>
              <a:t>Financée par PLAINE</a:t>
            </a:r>
            <a:endParaRPr lang="fr-CA" sz="1600" dirty="0">
              <a:solidFill>
                <a:schemeClr val="accent2"/>
              </a:solidFill>
            </a:endParaRPr>
          </a:p>
        </p:txBody>
      </p:sp>
      <p:pic>
        <p:nvPicPr>
          <p:cNvPr id="16" name="Image 15">
            <a:extLst>
              <a:ext uri="{FF2B5EF4-FFF2-40B4-BE49-F238E27FC236}">
                <a16:creationId xmlns:a16="http://schemas.microsoft.com/office/drawing/2014/main" id="{AC32C02B-B8ED-437A-A5A3-00A9FBEFF688}"/>
              </a:ext>
            </a:extLst>
          </p:cNvPr>
          <p:cNvPicPr>
            <a:picLocks noChangeAspect="1"/>
          </p:cNvPicPr>
          <p:nvPr>
            <p:custDataLst>
              <p:tags r:id="rId15"/>
            </p:custDataLst>
          </p:nvPr>
        </p:nvPicPr>
        <p:blipFill rotWithShape="1">
          <a:blip r:embed="rId19" cstate="screen">
            <a:extLst>
              <a:ext uri="{28A0092B-C50C-407E-A947-70E740481C1C}">
                <a14:useLocalDpi xmlns:a14="http://schemas.microsoft.com/office/drawing/2010/main"/>
              </a:ext>
            </a:extLst>
          </a:blip>
          <a:srcRect/>
          <a:stretch/>
        </p:blipFill>
        <p:spPr>
          <a:xfrm>
            <a:off x="-1" y="1711104"/>
            <a:ext cx="3723761" cy="2716041"/>
          </a:xfrm>
          <a:prstGeom prst="rect">
            <a:avLst/>
          </a:prstGeom>
        </p:spPr>
      </p:pic>
    </p:spTree>
    <p:extLst>
      <p:ext uri="{BB962C8B-B14F-4D97-AF65-F5344CB8AC3E}">
        <p14:creationId xmlns:p14="http://schemas.microsoft.com/office/powerpoint/2010/main" val="2304237471"/>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2"/>
</p:tagLst>
</file>

<file path=ppt/tags/tag61.xml><?xml version="1.0" encoding="utf-8"?>
<p:tagLst xmlns:a="http://schemas.openxmlformats.org/drawingml/2006/main" xmlns:r="http://schemas.openxmlformats.org/officeDocument/2006/relationships" xmlns:p="http://schemas.openxmlformats.org/presentationml/2006/main">
  <p:tag name="NUM" val="13"/>
</p:tagLst>
</file>

<file path=ppt/tags/tag62.xml><?xml version="1.0" encoding="utf-8"?>
<p:tagLst xmlns:a="http://schemas.openxmlformats.org/drawingml/2006/main" xmlns:r="http://schemas.openxmlformats.org/officeDocument/2006/relationships" xmlns:p="http://schemas.openxmlformats.org/presentationml/2006/main">
  <p:tag name="NUM" val="14"/>
</p:tagLst>
</file>

<file path=ppt/tags/tag63.xml><?xml version="1.0" encoding="utf-8"?>
<p:tagLst xmlns:a="http://schemas.openxmlformats.org/drawingml/2006/main" xmlns:r="http://schemas.openxmlformats.org/officeDocument/2006/relationships" xmlns:p="http://schemas.openxmlformats.org/presentationml/2006/main">
  <p:tag name="NUM" val="15"/>
</p:tagLst>
</file>

<file path=ppt/tags/tag64.xml><?xml version="1.0" encoding="utf-8"?>
<p:tagLst xmlns:a="http://schemas.openxmlformats.org/drawingml/2006/main" xmlns:r="http://schemas.openxmlformats.org/officeDocument/2006/relationships" xmlns:p="http://schemas.openxmlformats.org/presentationml/2006/main">
  <p:tag name="NUM" val="16"/>
</p:tagLst>
</file>

<file path=ppt/tags/tag65.xml><?xml version="1.0" encoding="utf-8"?>
<p:tagLst xmlns:a="http://schemas.openxmlformats.org/drawingml/2006/main" xmlns:r="http://schemas.openxmlformats.org/officeDocument/2006/relationships" xmlns:p="http://schemas.openxmlformats.org/presentationml/2006/main">
  <p:tag name="NUM" val="17"/>
</p:tagLst>
</file>

<file path=ppt/tags/tag66.xml><?xml version="1.0" encoding="utf-8"?>
<p:tagLst xmlns:a="http://schemas.openxmlformats.org/drawingml/2006/main" xmlns:r="http://schemas.openxmlformats.org/officeDocument/2006/relationships" xmlns:p="http://schemas.openxmlformats.org/presentationml/2006/main">
  <p:tag name="NUM" val="1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1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6375</TotalTime>
  <Words>2561</Words>
  <Application>Microsoft Office PowerPoint</Application>
  <PresentationFormat>Grand écran</PresentationFormat>
  <Paragraphs>202</Paragraphs>
  <Slides>18</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Apos</vt:lpstr>
      <vt:lpstr>Aptos</vt:lpstr>
      <vt:lpstr>Aptos Display</vt:lpstr>
      <vt:lpstr>Arial</vt:lpstr>
      <vt:lpstr>Calibri</vt:lpstr>
      <vt:lpstr>Museo Sans 300</vt:lpstr>
      <vt:lpstr>Museo Sans 500</vt:lpstr>
      <vt:lpstr>Segoe UI</vt:lpstr>
      <vt:lpstr>Times New Roman</vt:lpstr>
      <vt:lpstr>Thème Office</vt:lpstr>
      <vt:lpstr>39e réunion du Comité de direction Mardi 26 novembre 2024</vt:lpstr>
      <vt:lpstr>Affaires en découlant</vt:lpstr>
      <vt:lpstr>Présentation PowerPoint</vt:lpstr>
      <vt:lpstr>5. Mission – Conférence des  Régions Périphériques Maritimes (CRPM)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UQAR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39e réunion du Comité de direction Le mardi 26 novembre 2024</dc:title>
  <dc:creator>Dugas Marie-Michelle</dc:creator>
  <cp:lastModifiedBy>Rioux Nathalie</cp:lastModifiedBy>
  <cp:revision>74</cp:revision>
  <cp:lastPrinted>2024-11-25T17:04:32Z</cp:lastPrinted>
  <dcterms:created xsi:type="dcterms:W3CDTF">2024-11-18T17:46:53Z</dcterms:created>
  <dcterms:modified xsi:type="dcterms:W3CDTF">2024-11-29T13:15:58Z</dcterms:modified>
</cp:coreProperties>
</file>